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342" r:id="rId13"/>
    <p:sldId id="343" r:id="rId14"/>
    <p:sldId id="344" r:id="rId15"/>
    <p:sldId id="268" r:id="rId16"/>
    <p:sldId id="346" r:id="rId17"/>
    <p:sldId id="347" r:id="rId18"/>
    <p:sldId id="348" r:id="rId19"/>
    <p:sldId id="349" r:id="rId20"/>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756"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1C9D766-BA27-4A77-ADDD-19B2A9933131}" type="datetimeFigureOut">
              <a:rPr lang="es-ES" smtClean="0"/>
              <a:t>01/05/2016</a:t>
            </a:fld>
            <a:endParaRPr lang="es-E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9468761-4F26-4A9A-A2CF-A25FD8C0F913}" type="slidenum">
              <a:rPr lang="es-ES" smtClean="0"/>
              <a:t>‹Nº›</a:t>
            </a:fld>
            <a:endParaRPr lang="es-ES"/>
          </a:p>
        </p:txBody>
      </p:sp>
    </p:spTree>
    <p:extLst>
      <p:ext uri="{BB962C8B-B14F-4D97-AF65-F5344CB8AC3E}">
        <p14:creationId xmlns:p14="http://schemas.microsoft.com/office/powerpoint/2010/main" val="3711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5EE52E-7E24-4191-AB1F-E3B565CA4469}" type="datetimeFigureOut">
              <a:rPr lang="es-ES" smtClean="0"/>
              <a:t>01/05/2016</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993D1C5-CDA4-4546-B2CE-871C1D1C490D}" type="slidenum">
              <a:rPr lang="es-ES" smtClean="0"/>
              <a:t>‹Nº›</a:t>
            </a:fld>
            <a:endParaRPr lang="es-ES"/>
          </a:p>
        </p:txBody>
      </p:sp>
    </p:spTree>
    <p:extLst>
      <p:ext uri="{BB962C8B-B14F-4D97-AF65-F5344CB8AC3E}">
        <p14:creationId xmlns:p14="http://schemas.microsoft.com/office/powerpoint/2010/main" val="328062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3</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dirty="0" smtClean="0">
              <a:latin typeface="Arial" pitchFamily="34" charset="0"/>
            </a:endParaRPr>
          </a:p>
        </p:txBody>
      </p:sp>
    </p:spTree>
    <p:extLst>
      <p:ext uri="{BB962C8B-B14F-4D97-AF65-F5344CB8AC3E}">
        <p14:creationId xmlns:p14="http://schemas.microsoft.com/office/powerpoint/2010/main" val="138028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13</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9911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14</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189134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15</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247646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16</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305204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17</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381647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18</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174011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19</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390275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4</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365976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6</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418507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7</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18948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8</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335534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9</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238373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10</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85885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11</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16512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B2260B1-10CD-4BFD-B33F-1F451B5C5334}" type="slidenum">
              <a:rPr lang="es-ES">
                <a:latin typeface="Arial" pitchFamily="34" charset="0"/>
              </a:rPr>
              <a:pPr eaLnBrk="1" hangingPunct="1"/>
              <a:t>12</a:t>
            </a:fld>
            <a:endParaRPr lang="es-E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8"/>
            <a:ext cx="4984962" cy="4467701"/>
          </a:xfrm>
          <a:noFill/>
        </p:spPr>
        <p:txBody>
          <a:bodyPr/>
          <a:lstStyle/>
          <a:p>
            <a:pPr marL="228600" indent="-228600" eaLnBrk="1" hangingPunct="1">
              <a:buFontTx/>
              <a:buAutoNum type="arabicPeriod"/>
            </a:pPr>
            <a:endParaRPr lang="es-ES" sz="1000" smtClean="0">
              <a:latin typeface="Arial" pitchFamily="34" charset="0"/>
            </a:endParaRPr>
          </a:p>
        </p:txBody>
      </p:sp>
    </p:spTree>
    <p:extLst>
      <p:ext uri="{BB962C8B-B14F-4D97-AF65-F5344CB8AC3E}">
        <p14:creationId xmlns:p14="http://schemas.microsoft.com/office/powerpoint/2010/main" val="136994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7511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422891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210499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76928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253099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4409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96187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90731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87712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70101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9498A-7CAD-4B47-A37B-36BC2EE5C807}" type="datetimeFigureOut">
              <a:rPr lang="es-ES" smtClean="0"/>
              <a:t>01/05/2016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0B5699-0851-4080-A09E-6093146156BB}" type="slidenum">
              <a:rPr lang="es-ES" smtClean="0"/>
              <a:t>‹Nº›</a:t>
            </a:fld>
            <a:endParaRPr lang="es-ES"/>
          </a:p>
        </p:txBody>
      </p:sp>
    </p:spTree>
    <p:extLst>
      <p:ext uri="{BB962C8B-B14F-4D97-AF65-F5344CB8AC3E}">
        <p14:creationId xmlns:p14="http://schemas.microsoft.com/office/powerpoint/2010/main" val="334039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9498A-7CAD-4B47-A37B-36BC2EE5C807}" type="datetimeFigureOut">
              <a:rPr lang="es-ES" smtClean="0"/>
              <a:t>01/05/2016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B5699-0851-4080-A09E-6093146156BB}" type="slidenum">
              <a:rPr lang="es-ES" smtClean="0"/>
              <a:t>‹Nº›</a:t>
            </a:fld>
            <a:endParaRPr lang="es-ES"/>
          </a:p>
        </p:txBody>
      </p:sp>
    </p:spTree>
    <p:extLst>
      <p:ext uri="{BB962C8B-B14F-4D97-AF65-F5344CB8AC3E}">
        <p14:creationId xmlns:p14="http://schemas.microsoft.com/office/powerpoint/2010/main" val="152057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oHxR3PL68hfwTM&amp;tbnid=2IDsSnzGrcfkyM:&amp;ved=0CAUQjRw&amp;url=http://www.pmfatima.blogspot.com/&amp;ei=Tww-UvrbMafJ0wXH0YHoAQ&amp;bvm=bv.52434380,d.Yms&amp;psig=AFQjCNEig_9H-UsrSWo0iA8IrPq9oqPQGA&amp;ust=137988446856480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w8-yJkNsevtJfM&amp;tbnid=2rUtgHyAGkSQ8M:&amp;ved=0CAUQjRw&amp;url=http://www.elshaddaichicago.org/asociaciones/Familia_institucion_divina.html&amp;ei=Rg0-UpCjIcPP0AW2zoG4Dw&amp;bvm=bv.52434380,d.Yms&amp;psig=AFQjCNH2bA-DE5Og8U87molCQYokKz_YMg&amp;ust=137988472459319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uGOxpmI6WDgyxM&amp;tbnid=qAT1XWsfchVFUM:&amp;ved=0CAUQjRw&amp;url=http://claudiaburkfalcon.blogspot.com/2011/08/indicios-de-esperanza-parte-dos.html&amp;ei=Mdc9Ur7NFojE0QX5poDIBQ&amp;bvm=bv.52434380,d.ZG4&amp;psig=AFQjCNEcCA7RhZS4Xqia8Qdxb115hsKr8Q&amp;ust=1379870887862933" TargetMode="External"/><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3.bp.blogspot.com/-P2ur67cwO7I/T42CosY-qCI/AAAAAAAACmY/_NY-MgqhVqw/s1600/1-56-Castiel_campanario+(2012)0056.JPG" TargetMode="External"/><Relationship Id="rId4" Type="http://schemas.openxmlformats.org/officeDocument/2006/relationships/hyperlink" Target="http://www.google.com/url?sa=i&amp;rct=j&amp;q=campanario&amp;source=images&amp;cd=&amp;cad=rja&amp;uact=8&amp;docid=8Fy3gTYJ6auZfM&amp;tbnid=EobmDy8bQfWbZM:&amp;ved=0CAcQjRw&amp;url=http://alfredosanchezgarzon.blogspot.com/2012/04/acerca-de-la-torre-campanario-de_17.html&amp;ei=-4QeVNLEHcz3aNGSgLAH&amp;bvm=bv.75775273,d.d2s&amp;psig=AFQjCNF5QjhEb3bcX3CU3hwUOhnILHcphQ&amp;ust=141137265459075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ffeeticks.my/wp-content/uploads/2014/09/tornado.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estatuas%20de%20sal.%20Sodoma%20y%20Gomorra&amp;source=images&amp;cd=&amp;cad=rja&amp;uact=8&amp;docid=wUAz60Zt-iFP5M&amp;tbnid=4Sl6r6FTbNBXBM:&amp;ved=0CAcQjRw&amp;url=http://es.sott.net/article/13312-NASA-Sodoma-y-Gomorra-fueron-bombardeadas-desde-el-espacio&amp;ei=LYYeVLflIsTOaPergbgI&amp;psig=AFQjCNHPZCbBYxV25j99IrspvpZJCe5bYw&amp;ust=141137292339518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hyperlink" Target="http://es.sott.net/image/s5/100628/full/sodoma.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es/url?sa=i&amp;rct=j&amp;q=&amp;esrc=s&amp;frm=1&amp;source=images&amp;cd=&amp;cad=rja&amp;docid=xFj-oMktQmiwvM&amp;tbnid=fTKCrFX9aTbCVM:&amp;ved=0CAUQjRw&amp;url=https://es-es.facebook.com/&amp;ei=lg0-UquZIYul0wXks4DABg&amp;psig=AFQjCNGQzOztWa-PhzGUaRDtUu3-2wTbew&amp;ust=137988481564690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testimonioscristianos7.files.wordpress.com/2010/11/17-1.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fieles%20cristianos&amp;source=images&amp;cd=&amp;cad=rja&amp;uact=8&amp;docid=rvJDQ0C6JpeKnM&amp;tbnid=tNOjTZY_WO7YTM:&amp;ved=0CAcQjRw&amp;url=http://bertaysofi.blogspot.com/2012/05/las-diversas-religiones.html&amp;ei=IYoeVICwGM3PaKKegJAP&amp;psig=AFQjCNGE2dL5bt2r-1F_kmSuZ3MLHak97A&amp;ust=1411373915881233"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primera%20comuni%C3%B3n&amp;source=images&amp;cd=&amp;cad=rja&amp;uact=8&amp;docid=LNX4UCS1ekWLdM&amp;tbnid=87z5Cb6qZJXRiM:&amp;ved=0CAcQjRw&amp;url=http://www.luxmundi.es/primera-comunion.html&amp;ei=n4oeVKTSBYLvaoilgZgE&amp;psig=AFQjCNEScfHDhujOi9fHCY3ISp0X3zZOPA&amp;ust=141137410296458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uGOxpmI6WDgyxM&amp;tbnid=qAT1XWsfchVFUM:&amp;ved=0CAUQjRw&amp;url=http://claudiaburkfalcon.blogspot.com/2011/08/indicios-de-esperanza-parte-dos.html&amp;ei=Mdc9Ur7NFojE0QX5poDIBQ&amp;bvm=bv.52434380,d.ZG4&amp;psig=AFQjCNEcCA7RhZS4Xqia8Qdxb115hsKr8Q&amp;ust=137987088786293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hyperlink" Target="http://www.google.es/url?sa=i&amp;rct=j&amp;q=&amp;esrc=s&amp;frm=1&amp;source=images&amp;cd=&amp;cad=rja&amp;docid=wPgiq2giMfG6gM&amp;tbnid=yX7na7xQCAmbTM:&amp;ved=0CAUQjRw&amp;url=http://www.perpetuosocorromedellin.org/news/a%C3%B1o-7-n%C2%B0-76-%C2%BFquien-tiene-un-poquito-de-esperanza-que-me-regale-/&amp;ei=Xtc9Uvv_Gs3M0AX-sYDABQ&amp;bvm=bv.52434380,d.ZG4&amp;psig=AFQjCNHg-n8jO7jC7I9DIK_h9PYs4mIt1A&amp;ust=137987093998890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3qxsS_yLElpdNM&amp;tbnid=WOmBgBIYoA1qfM:&amp;ved=0CAUQjRw&amp;url=http://pastoraluja.blogspot.com/2011_01_01_archive.html&amp;ei=9Nc9Uo-MEtLB0gXqzYCQCg&amp;bvm=bv.52434380,d.ZG4&amp;psig=AFQjCNE4sWiWFRdJQnjnwHj8RYlj97YjAQ&amp;ust=137987108290227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YTLNT8MGLX9DBM&amp;tbnid=8pVrhr34YwFG6M:&amp;ved=0CAUQjRw&amp;url=http://eltiempolatino.com/news/2013/mar/22/la-fe-catolica-ha-sido-su-bendicion/&amp;ei=cdg9Upf0Isas0wXvjoC4DA&amp;bvm=bv.52434380,d.ZG4&amp;psig=AFQjCNH2LtGEVDivfQxbJBMk3rkw5TFPQQ&amp;ust=137987119593257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NFkX9bJp-jxq-M&amp;tbnid=gkY7IJ1VNskT-M:&amp;ved=0CAUQjRw&amp;url=http://www.opusdei.es/art.php?p%3D36811&amp;ei=uNg9UuznOqO10wWxwoAQ&amp;psig=AFQjCNEtVlooAZmp1SM_yFK0zoBVd2y_ng&amp;ust=137987127460604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fpDA6VGuwx8tyM&amp;tbnid=craXcIoASHgmvM:&amp;ved=0CAUQjRw&amp;url=http://ministeriodecatequesis.blogspot.com/2011/02/catequesis-primera-comunion-2011.html&amp;ei=BAw-UqCyOqyd0wWztYCYCQ&amp;bvm=bv.52434380,d.Yms&amp;psig=AFQjCNGQf1V8LYmySzdSF7vAthG4J8y8Lg&amp;ust=137988441434209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3415284"/>
          </a:xfrm>
          <a:prstGeom prst="rect">
            <a:avLst/>
          </a:prstGeom>
        </p:spPr>
      </p:pic>
      <p:sp>
        <p:nvSpPr>
          <p:cNvPr id="8" name="Text Box 2"/>
          <p:cNvSpPr txBox="1">
            <a:spLocks noChangeArrowheads="1"/>
          </p:cNvSpPr>
          <p:nvPr/>
        </p:nvSpPr>
        <p:spPr bwMode="auto">
          <a:xfrm>
            <a:off x="4572000" y="5146036"/>
            <a:ext cx="3062120" cy="11387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_tradnl" sz="2800" dirty="0" smtClean="0">
                <a:solidFill>
                  <a:schemeClr val="bg1">
                    <a:lumMod val="50000"/>
                  </a:schemeClr>
                </a:solidFill>
                <a:latin typeface="+mn-lt"/>
              </a:rPr>
              <a:t>Buenos Aires,  2016</a:t>
            </a:r>
            <a:endParaRPr lang="es-ES_tradnl" sz="2800" dirty="0">
              <a:solidFill>
                <a:schemeClr val="bg1">
                  <a:lumMod val="50000"/>
                </a:schemeClr>
              </a:solidFill>
              <a:latin typeface="+mn-lt"/>
            </a:endParaRPr>
          </a:p>
          <a:p>
            <a:pPr algn="ctr" eaLnBrk="1" hangingPunct="1"/>
            <a:endParaRPr lang="es-ES" sz="4000" dirty="0">
              <a:solidFill>
                <a:srgbClr val="CC3399"/>
              </a:solidFill>
              <a:latin typeface="Arial Black"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5157192"/>
            <a:ext cx="1224136" cy="1431178"/>
          </a:xfrm>
          <a:prstGeom prst="rect">
            <a:avLst/>
          </a:prstGeom>
        </p:spPr>
      </p:pic>
    </p:spTree>
    <p:extLst>
      <p:ext uri="{BB962C8B-B14F-4D97-AF65-F5344CB8AC3E}">
        <p14:creationId xmlns:p14="http://schemas.microsoft.com/office/powerpoint/2010/main" val="31426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8130480" cy="11121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874"/>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Modelos de parroquia y </a:t>
            </a:r>
          </a:p>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escuela</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21496" y="1701750"/>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Modelo tridentino</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1547664" y="2267580"/>
            <a:ext cx="4572000" cy="369332"/>
          </a:xfrm>
          <a:prstGeom prst="rect">
            <a:avLst/>
          </a:prstGeom>
        </p:spPr>
        <p:txBody>
          <a:bodyPr>
            <a:spAutoFit/>
          </a:bodyPr>
          <a:lstStyle/>
          <a:p>
            <a:pPr marL="342900" indent="-342900">
              <a:spcBef>
                <a:spcPct val="20000"/>
              </a:spcBef>
              <a:buFontTx/>
              <a:buChar char="•"/>
            </a:pPr>
            <a:r>
              <a:rPr lang="es-ES" b="1" dirty="0" smtClean="0"/>
              <a:t>Centrado en el párroco</a:t>
            </a:r>
            <a:endParaRPr lang="es-ES" b="1" dirty="0"/>
          </a:p>
        </p:txBody>
      </p:sp>
      <p:sp>
        <p:nvSpPr>
          <p:cNvPr id="3" name="2 Rectángulo"/>
          <p:cNvSpPr/>
          <p:nvPr/>
        </p:nvSpPr>
        <p:spPr>
          <a:xfrm>
            <a:off x="4094112" y="2782435"/>
            <a:ext cx="4942384" cy="2086725"/>
          </a:xfrm>
          <a:prstGeom prst="rect">
            <a:avLst/>
          </a:prstGeom>
        </p:spPr>
        <p:txBody>
          <a:bodyPr wrap="square">
            <a:spAutoFit/>
          </a:bodyPr>
          <a:lstStyle/>
          <a:p>
            <a:pPr marL="342900" indent="-342900">
              <a:spcBef>
                <a:spcPct val="20000"/>
              </a:spcBef>
              <a:buFontTx/>
              <a:buChar char="•"/>
            </a:pPr>
            <a:r>
              <a:rPr lang="es-ES" b="1" dirty="0" smtClean="0"/>
              <a:t>“Cura </a:t>
            </a:r>
            <a:r>
              <a:rPr lang="es-ES" b="1" dirty="0" err="1" smtClean="0"/>
              <a:t>animarum</a:t>
            </a:r>
            <a:r>
              <a:rPr lang="es-ES" b="1" dirty="0" smtClean="0"/>
              <a:t>”: Predicación, catequesis, las misiones populares, el catecismo de los sacramentos, las sesiones para adultos los domingos por la tarde, las devociones, las peregrinaciones y cualquier servicio que nutre la fe de la gente</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5030216" y="5302832"/>
            <a:ext cx="5158408" cy="1366528"/>
          </a:xfrm>
          <a:prstGeom prst="rect">
            <a:avLst/>
          </a:prstGeom>
        </p:spPr>
        <p:txBody>
          <a:bodyPr wrap="square">
            <a:spAutoFit/>
          </a:bodyPr>
          <a:lstStyle/>
          <a:p>
            <a:pPr marL="342900" indent="-342900">
              <a:spcBef>
                <a:spcPct val="20000"/>
              </a:spcBef>
              <a:buFontTx/>
              <a:buChar char="•"/>
            </a:pPr>
            <a:r>
              <a:rPr lang="es-ES" b="1" dirty="0" smtClean="0"/>
              <a:t>En la escuela cristiana:  Todos los </a:t>
            </a:r>
          </a:p>
          <a:p>
            <a:pPr>
              <a:spcBef>
                <a:spcPct val="20000"/>
              </a:spcBef>
            </a:pPr>
            <a:r>
              <a:rPr lang="es-ES" b="1" dirty="0" smtClean="0"/>
              <a:t>alumnos son  católicos, devociones, </a:t>
            </a:r>
          </a:p>
          <a:p>
            <a:pPr>
              <a:spcBef>
                <a:spcPct val="20000"/>
              </a:spcBef>
            </a:pPr>
            <a:r>
              <a:rPr lang="es-ES" b="1" dirty="0" smtClean="0"/>
              <a:t>religión, grupos Cristianos, convivencias,</a:t>
            </a:r>
          </a:p>
          <a:p>
            <a:pPr>
              <a:spcBef>
                <a:spcPct val="20000"/>
              </a:spcBef>
            </a:pPr>
            <a:r>
              <a:rPr lang="es-ES" b="1" dirty="0"/>
              <a:t>s</a:t>
            </a:r>
            <a:r>
              <a:rPr lang="es-ES" b="1" dirty="0" smtClean="0"/>
              <a:t>acramentos…</a:t>
            </a:r>
          </a:p>
        </p:txBody>
      </p:sp>
      <p:pic>
        <p:nvPicPr>
          <p:cNvPr id="2050" name="Picture 2" descr="http://1.bp.blogspot.com/_zD_ZuoWgNxE/SI9sNv8VZcI/AAAAAAAAABI/zvnvWU9KNf8/S700/IMG_299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99" y="3998538"/>
            <a:ext cx="3470225" cy="2598814"/>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681" y="1191972"/>
            <a:ext cx="1108637" cy="1296144"/>
          </a:xfrm>
          <a:prstGeom prst="rect">
            <a:avLst/>
          </a:prstGeom>
        </p:spPr>
      </p:pic>
    </p:spTree>
    <p:extLst>
      <p:ext uri="{BB962C8B-B14F-4D97-AF65-F5344CB8AC3E}">
        <p14:creationId xmlns:p14="http://schemas.microsoft.com/office/powerpoint/2010/main" val="345364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404664"/>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Tres nidos naturales de generación a la fe</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21496" y="1124744"/>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LA FAMILIA… Por ósmosis</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347864" y="1844824"/>
            <a:ext cx="4572000" cy="369332"/>
          </a:xfrm>
          <a:prstGeom prst="rect">
            <a:avLst/>
          </a:prstGeom>
        </p:spPr>
        <p:txBody>
          <a:bodyPr>
            <a:spAutoFit/>
          </a:bodyPr>
          <a:lstStyle/>
          <a:p>
            <a:pPr marL="342900" indent="-342900">
              <a:spcBef>
                <a:spcPct val="20000"/>
              </a:spcBef>
              <a:buFontTx/>
              <a:buChar char="•"/>
            </a:pPr>
            <a:r>
              <a:rPr lang="es-ES" b="1" dirty="0" smtClean="0"/>
              <a:t>EL COLEGIO</a:t>
            </a:r>
            <a:endParaRPr lang="es-ES" b="1" dirty="0"/>
          </a:p>
        </p:txBody>
      </p:sp>
      <p:sp>
        <p:nvSpPr>
          <p:cNvPr id="3" name="2 Rectángulo"/>
          <p:cNvSpPr/>
          <p:nvPr/>
        </p:nvSpPr>
        <p:spPr>
          <a:xfrm>
            <a:off x="3374505" y="2655261"/>
            <a:ext cx="5230416" cy="701731"/>
          </a:xfrm>
          <a:prstGeom prst="rect">
            <a:avLst/>
          </a:prstGeom>
        </p:spPr>
        <p:txBody>
          <a:bodyPr wrap="square">
            <a:spAutoFit/>
          </a:bodyPr>
          <a:lstStyle/>
          <a:p>
            <a:pPr marL="342900" indent="-342900">
              <a:spcBef>
                <a:spcPct val="20000"/>
              </a:spcBef>
              <a:buFontTx/>
              <a:buChar char="•"/>
            </a:pPr>
            <a:r>
              <a:rPr lang="es-ES" b="1" dirty="0" smtClean="0"/>
              <a:t>EL PUEBLO</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3374032" y="3356992"/>
            <a:ext cx="5158408" cy="369332"/>
          </a:xfrm>
          <a:prstGeom prst="rect">
            <a:avLst/>
          </a:prstGeom>
        </p:spPr>
        <p:txBody>
          <a:bodyPr wrap="square">
            <a:spAutoFit/>
          </a:bodyPr>
          <a:lstStyle/>
          <a:p>
            <a:pPr marL="342900" indent="-342900">
              <a:spcBef>
                <a:spcPct val="20000"/>
              </a:spcBef>
              <a:buFontTx/>
              <a:buChar char="•"/>
            </a:pPr>
            <a:r>
              <a:rPr lang="es-ES" b="1" dirty="0" smtClean="0"/>
              <a:t>¿Y LA CATEQUESIS PARROQUIAL?</a:t>
            </a:r>
            <a:endParaRPr lang="es-ES" b="1" dirty="0"/>
          </a:p>
        </p:txBody>
      </p:sp>
      <p:sp>
        <p:nvSpPr>
          <p:cNvPr id="8" name="7 Rectángulo"/>
          <p:cNvSpPr/>
          <p:nvPr/>
        </p:nvSpPr>
        <p:spPr>
          <a:xfrm>
            <a:off x="3950096" y="4149080"/>
            <a:ext cx="5158408" cy="369332"/>
          </a:xfrm>
          <a:prstGeom prst="rect">
            <a:avLst/>
          </a:prstGeom>
        </p:spPr>
        <p:txBody>
          <a:bodyPr wrap="square">
            <a:spAutoFit/>
          </a:bodyPr>
          <a:lstStyle/>
          <a:p>
            <a:pPr marL="342900" indent="-342900">
              <a:spcBef>
                <a:spcPct val="20000"/>
              </a:spcBef>
              <a:buFontTx/>
              <a:buChar char="•"/>
            </a:pPr>
            <a:r>
              <a:rPr lang="es-ES" b="1" dirty="0" smtClean="0"/>
              <a:t>Aprender cognoscitivamente lo que se vivía</a:t>
            </a:r>
            <a:endParaRPr lang="es-ES" b="1" dirty="0"/>
          </a:p>
        </p:txBody>
      </p:sp>
      <p:pic>
        <p:nvPicPr>
          <p:cNvPr id="3076" name="Picture 4" descr="http://www.elshaddaichicago.org/asociaciones/imag_3/familia_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52647"/>
            <a:ext cx="2751488" cy="2744505"/>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0359" y="5301208"/>
            <a:ext cx="1108637" cy="1296144"/>
          </a:xfrm>
          <a:prstGeom prst="rect">
            <a:avLst/>
          </a:prstGeom>
        </p:spPr>
      </p:pic>
    </p:spTree>
    <p:extLst>
      <p:ext uri="{BB962C8B-B14F-4D97-AF65-F5344CB8AC3E}">
        <p14:creationId xmlns:p14="http://schemas.microsoft.com/office/powerpoint/2010/main" val="856899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Otra historia real</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203575" y="1196975"/>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s-ES" b="1" dirty="0" smtClean="0"/>
              <a:t>El 24 de junio de 2013 en una sesión de formación de sacerdotes, un párroco me contaba que ese 24 de  junio, de hace 20 años, el edificio de la Iglesia de su pueblo había padecido una verdadera catástrofe. Los fieles habían abandonado ya la Iglesia y acababa de cerrar la puerta. De repente oyó un ruido terrible y se sumergió en una nube de polvo. Tuvieron que pasar unos minutos para que el polvo se disipara. El párroco se quedó boquiabierto. ¡El campanario de su Iglesia había desaparecido! Un mini-tornado la había arrancado, levantado como una pluma y dejado caer con estruendo sobre el tejado de la iglesia. Le he preguntado si, después del desastre, habían reconstruido el edificio. Me respondió que sí, que habían reabierto la Iglesia doce años después, pero que no habían reconstruido el campanario, a causa de la falta de recursos financieros</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6" name="AutoShape 4" descr="data:image/jpeg;base64,/9j/4AAQSkZJRgABAQAAAQABAAD/2wCEAAkGBxQSEhQUEBQUFRAUFQ8UFA8VFA8PDw8PFBQWFhUVFBQYHCggGBwlHBQUITEhJSkrLi4uFx8zODMsNygtLisBCgoKDg0OFxAQFywcHRwsLCwsLCwsLCwsLCwsLCwsLCwsLCwsLCwsLCwsLCwsLCwsLCwsLCwsLCwsLCwsLDYsLP/AABEIAMIBAwMBIgACEQEDEQH/xAAbAAACAwEBAQAAAAAAAAAAAAACAwABBAUGB//EADUQAAICAQIFAgQFAgYDAAAAAAABAgMRBCEFEjFBUWFxEyKBkQYyobHwwfEUI0JSktFDcuH/xAAZAQADAQEBAAAAAAAAAAAAAAAAAQIDBAX/xAAkEQEBAAICAgEEAwEAAAAAAAAAAQIRAyESMQQTIjJBQlFhgf/aAAwDAQACEQMRAD8A8Ah1cAa4mmtHTa0kHXWaa4C4D4IzqjoGiCM8RkZk6DSi+YQplSuFobPcwXcZJWguZWibPjk+OYXPyLlc30K0G+d/lgq3JigmzdRUKg+lG+ivIvS0HX0en3M7TdfgWlxu/Ze56eij1wcnhjUU2+2Pub4apPr9jny7qb7ba4Ri89X+gnV3+X9EBK/0wv3Ml9vgJCoFN5NdTMtMDT0HUrttwYrb0NumcjUz3FDK10U4s5+lsC1d2zMmmma4zpWLv6OR0lLY5Oikb3PYjIxXTMd0y7LDLdIUgC5lOwzysAdheg1/EIYvikGHzSCHwExGRZ1UNMBqkZYyGxkSZ6kXziOYFzAmn4guVghzK5w0R/MDK0RKZURgzmyMriVCJpqgK0zaKzpaeszUxN1KM7Q20RNlV3Kc74yQm/VE6N07eJvZLpn7nc4bY8Ly+vojwulvzYs9NzqanjE45jT+d45pvDUPCS8k5yRnJbXu41uRpjosLOz9tz5vpabHvOc5N9W5N5+51NLo8dMp+U2mYXkb/Quvb2WMASkeeWuvq/1fEj/tl1/5dTbpeM127Z5Z94S2f0fcJnKzy48o03SOXqGadVbhM4113qaYxmw6+zDx3f7FaYw2Xucss10yNfUax3dFM2Tnsc3RM1TmZ0JOZltmFZMyXWBIAWSF84FkwHIsjOcsQ5EAPBKQakITCUjrsJoUg1MzKRfMTobPcwXYKyTmDRbM5iOYrIcIgIOKyPriDCJorRNqh11muqAqtGqtEUHVobKYnOAJWCA52YMt1wFtpmssKkDRprcPPjL/AK/0O9wrTLGZe7f7nnNIss9dw+v5GvKa+6Ob5N9Rpwzu10+H6nTzfJFzUl1n8qrivOX2NUFD/wAc4zX+6LyeC1ddteVvyvq1lcy9UHwfXuDT5t+y7L2OS9OizyvT2mqOBrHnt9e6O38eNsOaDxLG9b658x8r0OPqqnuQqTXVBo+LSz8ObzF9G+o7iCai32wcjUaXr6foPs4h/kxWczeE/KS7v9Ds4bvqubl49XcZ6WbapHPpZrpkdFQ7mklsPlMx6V7DZTM6SrZmGyY66ZinIYSciuYVORFIojckF8xBB4PmLUhCYaZ3WMvI5MvmFcxOYnQ2ZzFoBDIipwyER0ULgPgiKsyCNFcRdcTRBEmbXEc54Ec+BUrBaI2dwqdoqUzPZYOQDstAi8ic5H1laJ0eG15kj2PC690jzHAo7v16Ht+DVbp/zJ5/yLvKurhnRfEtGnHdbroeQ4ppFhzisSXXHc97xO08nxCHV+cnNXRJ24ei12MJs9BwrVKT5Zv5X36yizyN8eWTXTH7dv56G3T2Sjh/zAKs3HtOJcKrlFOEm31zJrEv+KweK1tMo279MPPq+2DraTiko/8Aq+vdBcY0/MlNdUnnw4m3Ffum2Gc6rm1M1Usw1yNVMjurmdrTy2CnMy0zDsmZUg2SMtshk5GW+Y4SnMtSMykGpFA7mIK5iwDwyZfMKyWjucfkYmGmLTCiKqlOiNiKgh8ImdbQyCNMEKgh8URVm1oY7BDkA5jGzpWC3YKcxUpBotjstEZyU2XEqTQMiPrM6H1IVFdzg0kvue04bbhHieG1dGe64HCDXzN+M7Hmc3eVdnF1CuIWZXqcLVWHq+KcEco81M1Jf7X8svozwevucZOM1iS2aexlI1l25XFkvzfR+wiOqlGOHuvAHFb/AJX4OfwnmscYRTbbwkstvwaTDraM8+9Pc/gyKsbyspeei27/AKHeU4WTUGlvnptsjFToP8Hp1FP/ADJbzx0TfYrhlbi+fv29EZ2/d0PH7duHxjQ/AulD/TtKL8wluv8Ar6A0HQ/Fk+a2Eu/Il9pPH7nOqZ343eMrlrfBlzmJrmScySSUzJqJDJSE2McICYcWI5hkWaaBuSgMkDRPEFpglna4/HsaGwQuCHQRGVa44mwRoghMR8DOtYdAJzE85XMLRmOYDmA5AOQ5CG5AOQDkUitDY0GgEGFAoo11IzQNmmjlpPptn2Ivo46+ijJpPGIrY3R4i49+gXxVOOI4UVsktuhxNc2vU8zLuu7Caj2fDfxPDGJc6l5WHHPsyuKQr1axLCnj5bNk0+2fKPA1ajD9f2NlPEWmsS3yHjo524fGaZwslTNP4ifK4dc+MeUz6J+CPw9/hKvi3LF1i2W2a6/Ho2DoOLUWzi9TCDsily3KMVZHxiX9HsbeJ61tZT5ovOJ+vj3DO9M/C+W6RrL3ZPD6ZNla6JHN4csv13Zo1+uVMZS7429+xjjN3p0X8e3L/FaSsgk8tR+b0bf9zmVMzztc25SeW92xtR6GM1jI4MrutSZJSKTAmwSVOYucwZsXJlaCc24yMjMpDoM0hG5IKciD0Hjw4oWhkTprLRsRsRUB0SKoyAfMJ5icxAO5iOYnmKch6GzHMFyAbAbLkTaYmMiIixyYUSmIJC4hohWzqzSnhGak18vRepnyXWNXh7dfhlmEI4jLPQN2KEdjPpdNZfLlrWX3fSMfdnm5e3oYTrbg6uLT+XIpah5Wflf6Hs9T+H+RfPu8eMI42r4UsbrKH9SI8Mp2w6S6Sef7HreE289VsE90lYl1+aL7euHJfU8lprPhSxJZh69vc9bwiWJL4a22ksdfVP7D9r3tu4W8nH45q+eXKuie/v8AzJ6LVaL4Ck01yTSlD0jJZx9N0eKlLLb8tj4MO9/0y5c+tG1miszQY+Mjqcx/MLnLYGUxM5hogzkJlIuchMpFaJFLc0Vsxp7mmtmkIbKKyQCeTTGRFRGKR0VB0WFziOYLJOj2bkvmE8xeQ0Nm8xMi8l5HpNoslFFoaYKI1C4oZAmqMiGgUFElbRSjo0RW+e2DFTE6UWlFJLM5fu+xzc+Wo24cd5Lrpds+SHXu+0V5Z73gughRUkuuN33b8s87waEak8/me7flm/Ua/O2djzMrt33+mjitqkec1Pg03aj1OdOzLIGtly4ap9e5v4XwKSaUbJJZ6f8A0vS+Tv8ADmsZZUqMh/iKjnqVVTXOoyeZPHNhZe/nB89iz1P4k1OYSlGSy2ocm/MoPOX9cPbw0eSUju4J9rm5Oq0KQxSMimMUjfTI+UhMpFOQuch6LaTkJlIuchMmOQtr5tzTVIx5G1yLJqciAZKAnmMlcwvJaOhmdFhJi0wsiGxphIXkNABllIsE1YUUCg4oVq5BoOBI1j4Up9zC8+E/box+PyZfoKGVRJGs0V1j8pZuIuNl1RvZHT0SSXM+uNvQ501nbt3HfH7djg+Rlvp18GOu3TVwLvZijPI+hZOXTo2k7GJrtwxupfLt3/Yy0rcNCZOzRLojo6rU8lWzxKW0fcwcNpbMfH9dH4ygm+SpJPHVze8sfovox4YXK9Jyyk9svGLvmUO8UnJ+Ztf0WEc3mL1Wo55Sk+7zjwZ+c9Tjw8cZHDyZ+WVp6kGpGdSDUi7EbO5hcpAOQLkLRLkxUmXKQtsqASY2Bnix0WMmhMgvJADzCGRAQaN2QshIAsANDIi0NXl9CMs5jN1WONyuoNIkovuse+wNetSZseojNY7nJl8rKeo7eP4uGU/LtjViG16iJjnWstZwxNlUl/2jLLkufunjj9PuR0bcv8svp0Bq1Mo7SOYrH5HQu8keFX9WW9dO9RqU+poVqW/U4umtQVlri/T9DOy+tujHOflZ27kdWmsfxCud59Dk1WZ6PfwdHSXp7PZ/uRljppPHP/G6Mjr8NaSy/wCyOOo7rw9s+H4OpTppOL+v1IZZ43Hqsd1/NN+MvHt2NGmry/sYVBqW5uhqo1rL+3crx3dREupuupqtfGlRjH88unol3Z5bidsXbOUPyt587tb4fjOcegjWayVknKXft4XgyzmehwcPh7cfJyzIcplKQhyCizo0w8mhSC5hKkEpC0ezOYFyByU2II5A5KbKTGQ0MgxSCixg/JYvJBBwEEMhT6hvS+GivrYTrYnBnZuQjIUMdw5adrqInBmXLzTWsavj4bvdhzvSBlcpICK23Rlt2e3Q5d7dNtxhiHwnjdGRWDVI0nc1WUuruNerrzFTj17/APZmr1D7mrS27OL7mC6vDx/MGUn6bcls1nP20uMX6AOtoTCRphd5K1liz8scv8ApYH13Z2YuVafQCMN+orqrx8sTpRx7Gmmz7l6aKksPr5E8ri8GftvJce472i1GY4Z6XRatckX6b+62Z4vRSOn/AIzlWPd/sYZY9t8svLCb/Tp62UZT29zhazV8zaX5Vsn59TNZrXJy9dvoJ5ju+Nw/yrzvkcu/thkpi3IFyBcjukcloslqQmUiRkFT5NUZBpiIsZFkK2amC2UmU2I0bKTBbKbGDclxkJ5iRkGi21ogCmQFOVkkL2G4mK2WGedrbvt8e2742dmIlMXCwOTyGjuW4jmIuCbAbyXjGWeXRUUGmUyGuunNvVOqlhj9SspPwZYmzTSzlPozK9Xbqw+7HxY0ggrquV4+z9ATolljkylxuqtSCVgBEjLPHTbDOt2mu3Q/UtNpr6nOg8G2qzKMbO3XjnuarbpVjL7Ye/gRddnp0/Vj645g/Y57kdHx8Mct2/pz/JyykknqjTLchLkVzHbpxWmcwLkBzFOQ0ZZaW5BQYpsZWKs8butERiYqIxGbeGZKbKKbEamwWypMFsZUTkBzFZAbLjO1rjYQzqRAVtXd+5j1PUhDzJ7ern+MLgNiQgIxBMWiENMWXIqRRCGjG+zF0NNPQhDHJ08Xteq6GZEIa8Xpl8j8lhVlEDk9I4vyMYdJCGFdU9utX+V+39DmMhDp+L/Jl8r+P/QMhCHY46hRCAxzUOgQgsiw9mxGIhDNvFlMhBKLkAQhUILBZRCoyo0QhBm//9k=">
            <a:hlinkClick r:id="rId3"/>
          </p:cNvPr>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data:image/jpeg;base64,/9j/4AAQSkZJRgABAQAAAQABAAD/2wCEAAkGBhQSEBUUEhQWFRUVFRcYGBUYGBccGBgWGBgYGBkVGBkYHiYeGBkkGhYXHy8gIycpLC0sGh4xNTAqNSYrLCkBCQoKDgwOGg8PGiolHyQsLCwsLCwsLCwsLCwsLCwuLCwsLCwsKSwsLCwsLCwsLCksLCwpLCwsLCwsLCwsKSwsLP/AABEIAQMAwgMBIgACEQEDEQH/xAAcAAABBQEBAQAAAAAAAAAAAAAFAAECAwQGBwj/xABBEAACAQMDAgMGAwYDBgcBAAABAhEAAyEEEjEiQQVRYQYTMnGBkUKhsQcjUsHR8BRichYkkrLh8RVDU4KiwtIz/8QAGwEAAQUBAQAAAAAAAAAAAAAAAQACAwQGBQf/xAAtEQACAgEDBAEDBAEFAAAAAAAAAQIRAxIhMQQFQVFhE4GxIiNxweEkQlKR0f/aAAwDAQACEQMRAD8A4vZUttTimitaZuyMUoqVNSARimqRpooBIkVGKnFMRSCQimipmo0AjU1SpopBIxSinilFIRCKVTCT600UrCQporTpdPuJgbiBMTE/WDTEn/0foS5/QiqWbrceGWiV2XMPRZM0dUaozxTRSOoJcqUCbRwAwM+u5jUoqxhyrLDXEr5cbxScGQIqJWrIpoqUjKStQK1eRUCtKgplO2lVu2lTaH6g0RUasIqJFSFUhFManTRSCQimJA5MD5E/oKlFb/B9DcuvFq2t1hnY5hSvrkT9xVXq8kseKUo8lrpcccmVRlwwYbyebH5KP5t/KopcDZE8966jxTwTVWrL3Gs6W2oGQqIWyYgE7s58xXFC8UI4O48eZ9PWuN03cJ/U/cdr7f0dfqOgh9P9tU/5NxFK8hUGRJAmARgffn0558jUorfq9Kbem3gSHbM4PUPix8hjyjmAavdf1UsMVo8lLoemjmk9fgBnxBM8yO20z8uOaZtb5I5+hFTXI+KDPEH/ALVu0vgl05Nu6wPBW20GfWubLueZ8Ujox7bi82ZNNqDPXacj/K6KR69QaflA+dQX3hjoUczLT/piB966Sx7LX24017/3Mq/qord/sTqAhPuBOMbgx+sNiqz6/P8A8iyugwcUc7ZsTpbm4DcILMCRC9gsxE59TngA7hFi628hjO74SAMQMg/avTvDPYy6dNfbUKEVEZggKgt0zHTO0YEsc/YFTmo9itB4fZa9egKsZCbmJ7KvvTcO4+kfSlg6ucMn1JNsbn6bHKGiKRwvs9oUKsVYFwhJIiRwMbu0sB6kj0FdEPY/Vv8AFr7kEdt/f5OK36DXaa6f8SQy6O0o3yzP+8JgLiedwBUYgHgN1Nrv2k6LexRnYE4222qtkyPJNzfksY4rHBY0uDzf2k8MfT6x7T3GuwisHaZO4Z5J7gjntQ8ijnth4/p9RfF1feCLYUgoudpYzlx2aPpQSa0vbckXhUVyuTP9whJZXJ8MjSqUU0V0znkYpitSilFIRDbTVZFKgEKmo1YRUacQkCKap1GKQRgK672C2Wjcu3GVMBV3ECZMtE88LXJRRCx7E33UMioVbIJYAx9RXF7pnlGP00tpef4Ox23BGb+pe68HR+2nj9q5ZFu3dRzvlgG7AGPnkjjyrzvU6bggAgdv6V1q/s5vtzctr8txP5AVs03sMUbN7dBggWUMcf8AqE+fMGuBFxXLO678HE7wDDCKuTTTcG0E9J4k8mK9GHs3YEElyeB1KmflbVaivh1rcZWYDAhrrtMER8TGB/Q+VHXG3p4G1Kt+TiT4cvuTNp1ub1hiCFZTzyMGY7961h30zMli4hMwH98EHrC+8AI9SDXUaO7pQ4Q2LamTJZFaPqQSfyoxc19i2Bse2pOZG0AD+8UJSvYKaRxGm8V8SLbhe3AfhCM4Pp+7tEV3Vr2jO0f7vqCxUT0BQDGY94yyPoKle8csKgZrq7TIBBBBI8ts0Pve22kSZcmI4Vu+OTAqOr4Q7Ulywhd8avvZuWxo3HvFZdzXbQgMpEwpbzob7U6PU+IBFuIlpLcwovnLGOpv3JzGPqfOoaj280qqGkncSI6ZEGJOePlNUaf9oWnYgfBMwxBIkeccD1/sJJ+gaoXyaPDfAL1rT3NOps+7uMrMD7xzKxEEFI+EdqFXf2ZAmffx6C2Y+kuaI+Ie1kWi1j948iFCluTkwDJrnrvt7rJ2+6G7t0bfIZDE9z9akbnN2+RqlCCpcAv269ixpNOtxbjPL7GBVQBKsQRHqtB1GB8qI+K+0mo1Vore92bYYHbNsZGBx1HntQ19SZCRbJY/hIYiOcrjtXV7fmWFtSW7o5nXQ+qk14seKUVIilFaQ4REimipRTRSENFKpU1AIVIqJFTIqJpxCRimPEmAB3JA5qcUggODBB7HI9JHfNQ5nKMG48kmJJySlwULqU/jHzGa63T/ALQLCWdqIxdFRUSfixBMxgCBOD8QrkreivqN6IYyJS1IHGJAgH+tZ9at1XVyHJ4J7y0YHftWW6jPPqK1+PsaTBhWC9Hk7M+3F/LHTPsCgyCfrkjjy4rNf9sdSXfbZtgTh2KqQsSA0vBMf9q49ku3A0AkcSzEGYkAbiJMZgVq8J9ntTdhbdpnIw3ACgzEknHf7VV0osXL2G9Z7TXXJDXbFr1DPk8EDYDP6cUGveK9XVqFIHcC4c/+4j+lWa72I1BCh9itugKHVm9ZCnAHmY5qC+wTn/zEAkgnPYKTHfliPpSVIVNg+/rLbyfeEtwB7scR57sZ9KsTWIPiN5h5BkT/AOpoq/sBFpXW+DPcKdvOfrz3Fav9kLMYdjtWWYmJJK4wYEAj57louaXkKxt+ACPFbLMYslyDzcu3GPl+ApSOsAPTYtCf8rMf/mzCt1n2aNu5LI23dBBLANzncpkD0OfOitnSb2V/8Iq2gpAUjd8JyxDEsTJEk9lii3QNJyx8da3v2+7UkgYtoOwmDHT9O9XW/HrtxYZrmwCJBMCZwYxXebbFmz0LYFxEiTaTcWA56upRMxExPcVf/wCEBQAqoptxD7LW9tggHpUsT39THNNUk15Dpo8xt73aLZaCSDH8UT9TitWm9ntRvG6zcJYHEGYHeOwr1Q3b5VS0oAATgLu3fDuX4sAcRJJzih1jRFH3wNzrtjqMAkEiQVJMhc/Pmg5V4HKJxN72O1BXGndfWFnjiJJrm9Kv75QJEEyO/rNetN4r1vadyGUKwEnrLk7R1ExkHCxxmZivNn0+3W3hj4nOIxJBgRgYNW+kanlivlFbqU4YmzVFNFSimitcZojFKKlTUgDRSp6eiEKEVEipkU1EiIEU1SNKKawoM6X2jNm0iqt4gt1C2doJPB3RnAAx/M02o1y5Nu2VL/E1x2d24kEkgjiMBa0afRoVG4M204G6Bgc4ifr6VHXeDoz24CqoDMygvuIOFMfwypzPOKwuSeqba9s2OOKjFJ+kY9L4bcKLsvBd0tG0DL9cQVJMbgOeKI6JgjbkU5bLlmkhSVmAdsSGGcAfaqbejm+kfETHVLKFVWkbT/lUjHlRbxTThUa0jbiRGy3bRNsidwZAIOSYn70z5H/AE8VulepVVviEEFnJaS5M4idx781ZorNn3YB6mGDtI92pJGIXKkY5EAgT3onodHaULCszg5DOrEHzkzBGTA8vrXG+0ntC5Z7YCrkiV+IAHucxORjPNBXLgk2jyHPE/ai3bU2/xLgKmdpGAzN8IPeBPzrlm9o2Dlwo7Yk5jjJPkB9hQK5f9aoOqqRYxn1K4O98N8aa+hVQTd3EhZkRM5B5AMduw7E1HQ3mJ6jNpZUjtGTKbjmWklsefO2uN8O8RKMrKepTNdrqbbag2rthC3vV6gWbbbZcEMQRtWT9yO5FNlFpj8c07s6nR+IC5PulHxbQArnarRNwrbwRJPcSFMcRRxNJ7m2QC7hGLXCU6dvLBRgARMAk8+mOK8AOq095itq04KlWJLsJVpDRuMMIIknuaP6zxq87NbZQq3EddimSRAUjJPZvSKSlXJHKDb2Md/xO71I7qCeEACwCcLvkknb2HzoRavsbyC8oRIKr1YwAAIPJAHf1OTRC+ye8tgOwcNwHMAbTlgDMz8u3pVK+4DDdschgf4iWHER3kDjy4ptj6Rrt2rCux2WyWj4QAYmc7e3HOMA1xfjtpR4hcKhRvRWwAADhTx6rNdhor5i6SjqNysoIO44KmVIH8K4H8XrQD2qs/wC8I8ETaKyRzDTHzE/nV7oJf6iKKfWR/YkCIpoqZFMRWwMuRimipxTRThDRSqUU1IQTNNUiKaKRERirtFaDXADxyfkM1VFbfDbBJJHYenf5/KqnWT+nhlL4/OxZ6WGvLFfJ0NhN0gEwoBlSwnBx01ou+Goi+8dYBKhizEGBJAkmfpjmr/CLcKSRgCCsYJ8x5xHlWm2ztz8PByCOPyrFGsMWmWyLu3btSTtYNhn2jlvxEwSIxA+5G2iAgWzIEk4kT+EFogRIwM47UO8N8JUv7zDFGKrbE+6SIkhoy8zLAETiMTRW/fBG0jq7KeQOZA4PnI/6UWBWYLPg4jdIB8+/c48pxx5CvGfH9T/vF44HWeBjBr3DX6hhbkYAGWzIGJgjg/3ivn3xK7LsRwSTn1NSYluCctjLe1M96ttamzHUHJj0if8AirB3qxcHicH9KuaUVtTNWiVCCWubY7befkZr0L9lHik++s9W2UurBhgyOpHHqEPl0152LSbrYuFkQiWZRJMSMAkDtFeh+xGp0h1ZOlV1X3ewhuSwIO+JbaDkTPYYE1Bl4JsW7PQdTpLbsRctt1QSpN0SePw4+VZ9XptFdsiLagMwAI94rfEMCYaDEREGimh92kK0FiTBzMfMnJ9T68RTmDLrG2IAxAaTJmJJ4BkxjFVkvkncjnbPhAtbdlkLtckFsEktKyCew9OK0LcdwxdmEMIlngNwDHB/lNHCMHb27cAmecev9KHaiz7xWLAEHbBAbjHwnGDPMikwgjU2G3SWUAHz/kP7zQP211ihLZGYIGJhcf5smfOuov291sLIUKcRAxA5HfI5rm/aLw6dO5BkrBOBzIEHOOak6aWjNFr2M6hasUkznLbggEd6lFOi4HypRW5jwY98kYpRUopRTho0U1TilSCETUSKsNRikREYoz4KIHbJ5zjt5UIijnhmmBCgmJA8+/bynBrjd3nWJR9v8HV7ZC8jl6R0f+J6AttJk9TTGOYgZzxmOacoxSdr5b4TtEg8kn4iBnHfyrNa1G1lS31OfwxgDPWx7DHnJ7Vo0WoXhbobbyV2kD0xMeVZg0BqvakWkVYUFswIEAEZH3GMc1ke97zcXaAu4ggRgDndEyB8pg/KqPFtZ711VFOOTn54HEyAZPlx5Dv3xW6WIKtvVbcZhhEswyMknM4j5Ur3FQP9pfGLkXdrSgtldyhZLMvLfIbR0wJE+RryHV3ZNeoe0OuZdOybFmIdoI8gTEyCTFeTXME/M1Zwb2yLLtsJVq3+lVBqKanw3ZaRiGlgDM4zxiPKKs2QBAaFbunScQMRyIwR9TRf2B8Ie3qXKsp/csDMg/GnYTXJ2/FbiAKCBGBgV0HsdrrjPdM7ulVjES1xBxGcA/lUGRPSyeFWj12wSEAdl5kwTPMiAw84xjtVFh3uosFLKtDBWO67gnmHAU4OMxPM8Am1FzduBYw2COkSZIiPQflRHQnUAMRubdwGJndnaNzEwPPB+VUi0bhqwqFFfCwm6SxDZLE91iQZJxPpWa/4rcd9v/lgAbiCoYAjCDnAESTkHg81Oz4YwsC2GsqxQ7gGfcrQcwLfdhn68801u8jmZUooG55gFjEnIAImTg0XYk0U3NUTuML0+cztAkyIMGh+stko4nBDSM+XMk8478Vt1SFnO6CPMD5wOc8+VV37R/HMiJI5MDJMffFKD0uwS3VHHUoqx0gx5Y+1Rit/F2rMW1TohFKKlFKKeAaKVPFKkKwiRTRUjSoEYraSR86P+HkK4fBgeUZ4wfLJoJYMGfKt9vxATOWH8KKSZ9IzWZ7vkvKorwvyaDtkKxuXt/gN29TuaTsyCCCCwyDOCQCYx9T6zLR7EJCqBu2wogef4f0/6ZotwFDwAxAG0kSCYENBiR6etO9guSFMtIjaYAHBBM8xJjt3rinW2KvFvaGzYXLZZiYGWMH+xJqzSakAFkiGljPc4O6cwCNojmgfiHgFt7gDhiQCAogTBkSATAiftRRbDzASCYHw/YQRz6UGFHMe1p22bkYDPP3Ysc985rzTUL1H516X7VaK7dVbdq27wckKSPQfYz9a5K57E6tm6dO8eu0f8xFWsLSW5Bl5M/gXs21wC7c6NODm4xChoOVSeT2ngUS8a1Vp5CupjjIMR8uag37Pde8A28KIAa4mB5DqwJ/Wpp+y7WnkWx87g/lNSuUfZDpZy+rSDPnXYfsuce9vKe9tfmetRAHc9XGePSrbP7LdTENdswe03Cf+Sins97Fvone5cuht1soFt/Fkgk9YAAhc94JjMUzJKLi1ZJBPUmdktgLcDOI2gwzE9MEDlsCZ+ePUxl1nim1Q4YKC43EmS4zMd/LK/MVa+nWVYuSyqQAzMYDbQYBJA4jFaNgthWJUkwoySMiSREZgGD2yc1Qsu1sDrF9CtxLTdgrwsgAgjuIBgn7Z71f78GQQBtG4EiegAy0jC/X1qF4brkzsEQYRiWzPKZntmattaYrP7wsrAgAqqle8SJnmePrTgFVjxNYkW5GcuxUYaA3SJIPOO30q5U+LcNpnsWMA5PP86p0vhoYbXZ3MScwrTIM+mSf7xbetv5nmTwJ9OOO1IRyWtSLjZnqOaoiiPjNqLp9QD8u0D7Vhitz0kteGD+EY/qY6csl8shFKKlFKKtkBHbSqcUqQjcRTRVhFNFNGF2msFgYH1rV4bYYs3QRswD5zExn0H9in0FwAfISefv8A2KKjSsEMHMTCkMR84kEnAisX1s9eeb+fxsazpIqGGK+BGV2kmSZKqOcEA/ITAqenvFFYsImBhgTwSRwMcflVZYbSSyq87DJEjJgRMgAkkwO+BVNi2WHUwInpZcTBgnI4kHt2qi2W6LbiqwLAFm4ywXHOMRAme5yKjd0KlZQAyGkBiOQeCfU9/nyMxs6YCCF2kiZLSRmRwsHt3qbvt4A9IGBHHfPYULFRToNCyNJuMFgDYcjAHVnJJMmcc8Dit+u8SS0BMlj8Kjlvl+X5dyKrtMCu9sALJ88AkzntmjXsP4AzI2tKI15ifco5IVFBI5AMHlQYxk/iNWcWPVuyDLPTsjBovCtVcYq5TTAKrBW+IqzFRyDmQBBCnI86Mf7G3gJF1W+fSf0IP3FY/az2gwrOj6e4rbWRp23FaQYdYkq21uRia7XwjUi5Yt3ASQ6KcmckZz86tqEa4Kjm7PP9erac/vRAJA3xgEmBu8hP4uKEau2N0g/CQeOcY7yY/UV6N7S6NLtplaDIIIj8LQpH3IPzFeYeA6prmlgkSjMhJEnp/FPPBj6Cq2bFStFnDkvk26R5JglgRCxwSMdz3JA9Yqz3KSCwBuEAqgOejeckdpYy2Bx5Zrt6WFLyWIWQMBfiB3BRAMQftT2bktumDtgyRn4jJPYAngelUy5dj6VXNwB1SM4Vuw4BJiMz5yPvVb6oqgMDmAMyJPEgxPr51IeHyykbd27LZb91ksQAR3UDccZqd3SpI3IR1bgWJJ4JDCTA5kR50RCvp1dLFSDLAfiABG2f4ZIOIxUHBIQXCdxE94zkRHAEgTVzeH7EUvBubQHPqJE8wcelNb0zzJmeCeTHMZPnNEBz/j9gLcEMCSuQCTEEgT5ULijXj9oArxIJB88gNB+8/X1oRFbHtctXTR+LRl+4R0538kIpRUop4rqHPIRSqe2lSEbiKYCpkU6Lmocs9EHJ+EHHHXJR9mrR7VLEiSZAzPIIEdpzyKO2darK4cEy+ZBgABQD04yBPeg6qLchhEGD6GYP6UQ0+x7R2kEyIAORMZ7j+xWEk22zZRSS2NdlEYDZCgTGCeZk9Qknk/1rNftbOpclicmM8eQwBtnn+dVanVMhRYGEB9STI85jp881E6smB08zMZ4j6YPlUY7kdt2JIkkYjt+fJ/SlcQ9yDPPpmf6f3mn0dzcxZh8Anj7CYxya2FCYYLtET5ZJ4xkmB54oUOuig2d1h1XJIMepK4/X9Jr0D2RdTpbUDIXYT/pPf5iD9RXF6KwCpEZyD588zz5mr7PjVzRPgg228+D84+E+vH6C3gkkqZUzJt2jvfE7Nt7bJdAKuCIIkcc/Mc0C9kPZw6JHTeWQkbckCAMxbP8A/PJPczistz9omn2ZY2yTyCh7yYJYfoKD+MftVs/DYBuP2CjcZPouPufoat2kVabDHtv4+un07kxujA7nPSPmWA+zeVcT4H4a9rTBSOtpdvm3Y/SJrL4fZvaq/wC/1YgIZS0TMH+Nv4m/IflRbU6qSqKxG7IPdhB45MYk/TzqrlyKXBax43E1+G+GKUIa4ZyhUldsQOAqggfX71V4xohtKWwFLMi7gTxuloOPwg1PS6MJEMIU7uSTEyQZ54+9XagoJ5WQQAMmCOTHH9KqFtFOkc2p2xE8sZJIEjPfkH7VksrHwEEKzxHC9RbYOcAkj6CtGnvO5KXVJa40KpC/hBJaAZ2hRM9/yrcNM1qEC7AMQB0j06cDuePOhW1BsyLbYCQd0dRnjBHJPHJqJutkbjLRwT/YyIqzUmDlt0RmeDkEenHzz8qyXLxJOSBxAPbt8zREYPaTQqoDEkncQCYAnaeAO5AJyTQCK6LxRFay7bQYl52yVYZkeRxEigBWtR2aV45R9Mz3dY1ki/grilFTilFd045GKVSilREbiK1eGp18T6RPGSY9ACfpVBFJrYgSBkkfQjMfSuZ3Kejp5fNIudBHVnX/AGP4h4eWZBbbbufGOnIkkj0AroBfOwB2naBjsI8l4APkPOK5xvCy14EMrKFyhUEgGYAmYziBGKM6KypuW1fCm4Aw4BXsuOOwntNY/nZGo43JeL3VVC5TfdgAK04gE/COw3fSa878O9/dv2gXuMHuDcIYQhI3Q3+nPyr2fxrwi2tlzshQrMQC3IXAHc5/SubHhVtLiCykZltqnfGACBz6fU0lLT4AqkWW7TICOx2kREfznuM+tWXnm4hYEqIgGCeoTIjuZ+kxWsqA4DW2jaIQkjb88+Rj7+VQtJDSWJXc8RMEzI24mOmB8/TDB9lyWCu4iOJjzPqay+KBXtqGhSSOT34jPJogWMTwCIGfr5wKqO4giI5+nOARngjv50fgb8nN3NNZUnc6E+RZT6DBotoEthQUSR5qpj54EURve5Ji2m0jO5U2lgAcAnrjcRjy+VarSbVxHEegAnPyjgUa9gsFW9ObimVIUyNoMMe0E8L/AHzxRDT+HoicZyN09h5HgDB+4rVbtkiOjjI7/ICfn64NSe0qiScbSIHfgDjvB8vLyopCv0YrekTaRzuMSRyIHfv3J9avewoTavBEiM/X14plZUEcdIG0TA/FA8z2+hqGkBWQ5EEQJg9ufQenqMUGhyZy3tc963pve2HIa0STswxUypbzgSRg8HvFDf2ca3UOl1728222C0xZo3gndtnkAcniYrtbujJIUhTv3yWwAkkgL0mTCg5jIMGs+ubZaYICSAFRJJTGFhOxJMQOcGjtVCt2Su29y9IExyQTBzk5E1Va0gBIPOB5QTgdyO9bxbFkbWcOW5JAWDztAWTx+orHffc24kDJYwMn0nvj0FN2Q7dlOu0K+4uJyWWJJyBHPGIk8cxXGskHNdeWFwkGQJkx2z2n61zOutxcbEZmPnn+dd/suT9co/FnG7rD9MZGWKUVPbS21pkcEhtpVOKeiI2EVPdhcdyOPr88kCPpU0C/iLCSAIWRkxkyIom3hixLOxz2CiI7yDMYrNd3zxmlii+HudntmFxbySXjYzeFISWcyF3wgBIHRjqiJ6gcf9ahrdZ78BLaYYg3HJhQoKtE/iLAcevrWvT+H223KoYLAHwgT/M8+efvWuz4LaRSW94NsscrA4JgduI++az9NHbtFdu6pB2qCVMFtgkYEdUSDGY9fSl4Zr7pN22jBUJEsOVKqrGDMnBA7xGOabwk27lncm4i6Wfbg5GOqO4AX71a1oASQecmQeAI+kj70twWjWtkX7yWrjyrM8lZQwFZto2EM3HJMZwK1X9DBLKSPdv04EADoAJOOCYHp5Vh0+0OHgh1wpk4kZMRE479qp1157e0iSr3AGcuzbNxAnaTtHPYARSXoBuKhktnncoKCDuC+bFcD14E4qWk0gViQAFblZPUxJLM5PUTG2DOM+dY10JtgC29xcBYhMgz0jcvzOe/1qaaU7QWuOCxhwGQAgT+KOnAyZPFDZOxcoz67xFbFpbtwNvQkhNxO8kMFLGcSWnaOBA7UYsXDsVmjdtXcRxugEhc5GcHyiaBajSq4DLuLKsLuiFA4gFREZOIOO1afAb+6yjXSxcqWOSOWJGB2ggUtY5QCvvSd3YYPeTwAoXuZOJjz9KkWM5RxIbLbYAERkGCekcflUXs29slAsGZzgj8UnOPOhFu8f8AEWrQg233ktub8CwomcKZHAE48qN2KmbPEtcQoAJH8Rxu7HJjBgxIpaXpVdw+KCSPItAA7TLCK1/4BScCRxEdvl3HPPnSfwgNO5Fk9wJOCIP5D14pJWK9qLXtLtMTHOT3781nZSjGJXAgg9+CPPz+3rWbR66LYHS5Fx03bR0hbjJP2AHnW9rnSIVJP4iqgxkgZH9maHGzDyCtQqRLRx0qDncS0k9yJBz51Qi4jJPy4NEb+uVSd9xRMc7RBzA/L9ayhidTAeA9gxHG5XLAwOTG8D0mjpTDqaRUlkqpIVt0nhTx2jB8/Kub8Qs3BcY3FIljBI5Wen54gfSuy1FtkwGYDBmfL+uc0N8SslrbGYEEtLHsNwie2B+VdDoM66fLq5vYpdZiebHX3OUilFWbaaK2plCMU1WbaekEv1Gta3lbW/BHxR1AEzHlx958qnqPHLjBgDZbAIElCDjjcTIknqIBx8Oay3dcrY3N1YUKDJ3wAR2IEjPHmRVzhZe2v4ekwZ+/1YVgMuRzk5PyzYQxqMVFeEGfeN7oubthVCAgWyS4J4C7pkgE9vPih197i6coSkEqgkOXIcATK9JbJMERjnms1luSGE5WAwJjiI+VS1mj95cBYdW3CySBhhifQxuNQXuTUG/D/CzZsLb0zjG5ma4QQGZRkEDjC4AzJ75FF7SXAv8AvF1LrKVLBFJCEqeFkBsAwZEes0KGn2qqMd7DJBLbCTjv5bSY4yIFEBpRpwYgkyTgwPt2AmOfpSvkFbGVvF7jQLSbFU56iTggjMg/xEj8zxWqx4jvMXWdUBmJABlzt2YMMFAGZEt5zQ3WaxdPpVYDc9xj8XaCy8qZAwCPOPrWpfDfd5cyXIY5aBGQq5BAEjy4zigwon4ld1LbHMuEKu4VmVQEkmSwEk9PTBPMVLxVrxt2n2dV4q4XAKkrCDuNo6jnFS1d8Ayo6TgLLRAB7EmWndz6VXbsK5llBCoAoO2OwWB22qG4GIpavDDXo2+J2riWwGuafAO7Y4JiNphi4IEZxmfU0rlvUNctLZBRBtgbAW6QZIDEQpHmPPBIEj9fbJRywB6V+IMQCBgQecnPnmum0OjG5lUv3DdUCDPMfUfQ0NvAdwPrPErr2nG8l97W9qqoVVB6pZh1GZ4gYFV+HaguSbzMSCApDe7JUdW1SuEiRMxP6FtN4YrM8hdhbhRHAIZR9T2A+Klo1W3ZKAR++uTEiQ3UAM9lZR9PXJugeKAlmwXY27928M7yUusyop+FGKPtaSMCAefnWLQaOwLjG8t8qR0jcgJAMdUklZJY4M4jmup0vh6WivGx13KekQVlYJESSrYx+E1HU2nCb0G5VLEdIJhpGP6UVJ2FVQH1wIdUsXGt2ChPQu8hl/CC4+I4G6c7CeTUFYW0Crd1XPwpZRRz1KWfp3sSTuz8jR+zobj21YrBBHzzESPPn7fab6RUg3v4vhWTMqROOFGOo/Lyo2/Q1v0C9F4Za1Ftd9xySJNr3gXb1SCeXZoHMBfIVm1PhjW8G4zyxYgM7FI6VQO4BmDP1PGKO/4cHaLb27SnJVYmI7BTA4GaFeM3ArpbtCdkgszEbpBQDgzkyT5/WnSdIULbBt7QIwK5QERJYEkCJlnB9Bn+I1doPCktq2EO1YXpDHaZYklhky36Dyq17PIEjdg9I2gAdTMTzMcefpJpf4ghnG5sru3QnxA4EESZEHsMc+bE37HtIELkA+Yp9tWe7jHlS216Hilqgpe0jD5Fpm4+mQ201WbaVSjbLW+It8Xwgz2UTH5EmpX9WSDsIIMwQFPJ+LPkSeeI71FbW/MgQPXMY44AGTn0qd/T8AEgDg4nEARn4jJj9a84bNtsbdFeC2iHtqyi5PVuAMqNwkAkgGee/wAsbdTp/e3A+JzAhjgwcdiZB8viNVLft7VTZ0wAPl6QfKpaW+Cf3YfbJA6YGGjJ3wOPzpjb4Q5JLcpu+HiVO0sQ3lt6QcDb5yCZM9qq8XvjM4mPiE9HJBgiCePQT5zRK2oVgzQB1RudZJJwsSScCIHb8hx8M94whlEYZSwUgxAjdmeD8qNMbaMmst+8dQMIuFtdUzJyD+HmIUDFabpWZuCZZsTHnk54x38q1XvDACAChY4G1pxjkz6TTvZRyOtJzKh1JAzkqJ5LDnPFBJjrQOt6YPcDMzbjjaCQvn5c+p7TxW19IB8GWgCSexIPmAJgjjM01yxbRCQ0sHgQJ5IDAfMYH3rdatW0dVlnYEE9MLM4HrERPp6UqYrRbqUtqnu2Iy0xCwIESwPJk4+RrX4BqQwvQAQuwSIIMySY5kgqRPpQd9Gu24TOZGAPeMqw3xGeJ9O9bvCfFiEdbaoFLGCP80HkfEAv4u/HaSVsNatBI6T94irA34xwNoLnjic/OSajrNDaS+FLkkxFvBEweo4wYjk9qdGa5sd1QMjSoBO6T0hm52yAczgdjzQ7XawpeJCM9xd6zux8KtIEwQAQJJBA+9HYG4i7NcIUDpIE+QGM4gAKD385FT0V1mubdoW3bCopJMm5G9iBHALDnMn0NCNL4qyMxBBY/EME9vST3EnnNENL4pvZ2gqFAYGTtDFo7eZJP084ofwPr2E7yE21RRuCliQSR0lWCgHzzEnsKzeP+Hzi3PwhmAOQTyM5IEDj6Vnv+IZ4zIByeqPhGI4nHqT9c13UuloRtWS05JDDEsS09XfM8CjYlGinWeHvbXbsBYbRuIaIJzAOYlj3/SrNd4ayEbe6zI7xkkd/+/3s8EuN7zYZMggbjOR1Tzn++1EfElO0iTwfLJCjGfIAfnQ0poOppgS1cwNxIJjE8nuSB8yO9Y72MgqQzDLNET5+fnUbqtKifhYwMRnkHHEt5+X1zIHW428jYUDKAMgjktOIJMf2aSHteyTLnzOJ+cCabbU8biAQSIkAzHMDy7cf1qW2t32+WrpoP4/GxjOtjpzzXz+dyuKVW7KVXioR0ClUYEAEQeeAxnn8vnPlWk2GiQA3lBBiJPH3oHZ1N0sFggfWDjgDv2GfI/XpNDc90qqxgHcd23AAzshTgREHyPFeayVs3KdFDaR93B8iPWds+fYCP65je8MtteMqCy29ymZKghmc7AegTgMckkxxWy/4ntuZJKtBEKIMQCQSM/hiPOtnhOgd1e8DtVmIJxPSoAKiMknaNxznyApRW4pPYCarcxkz0n4o7DkA9pwJ8qnbuXJViDHH3GGzmMfnRrWsP3oCA7QkKG3M3xECSYEckDuYq/R+E2vdK2oi4xaG62CKQJCAAgECYzMkTxSew3UDtNah97/hHSOTxI+gx/Yzu1lxPciynfdMEmcHc5P8RMcn0FNf0qF1YFtpMxuaCWGIgiR8A/4ue42/4gEe2obaVuBXYwJW2pLEDsGx9SPKhYQdoxdW4DcQ7RdERxkqAxJyc5IxXT2ryBGa5i2bgztY7pUcEZIB47VmsozJbe8qfvGZggJx7s8uZ/iX4fTPEVss6dRq/esAPdBVVRt2i8VYlwgkiLcRJkE44FSDWwTe1asqqdttp3bWG4AFtwUg43cc8c+U67jvuXe42AhsDbJxzmIH981n11wFex3ThgRt3CQTMenpRK94G3LO6W4BlSsnpk/ECfWT9qZzuPexgX2hdSyv8IIEggADcApiDg7GMz9sVuXU27jPc39ItsrDMREFpIgnIOMyKo8M8Ot+7FwwwvTG8n8IbEny4mOWOK2XNCws+72pBWJEjq5OQZMNB/uKL2e4LTQMPhKgsc4PVxtOAAwPJwYn0PlWzQ+HMGIQKkIHJkNMtggCOdpH9ik9w7SMFjgFmw5G48KSeLbNA+VWPqCu47j+ATO2VVtygZ5JZvPn0oKkFt0NqPCizjpAAGImTBncREA57zmpNohsKyOkgSx7hu5Pcgx9qv1GhtgFja6VEYPEZBG7JyVHPmawXNJt2JatFWa6G6vdr0QWYiWyB059KfpG6jJa1AtQYJZWiSODlPzIY9sfnNPaP8bKYMznzmDPGTj1BFbtf4azZkKoZmye8niTnP60Kuez0wrMdoP7wAY7GFPcAtP0ikkwtpmHxQdKPAAcBgB2U/Lk7Y+9YNPdI+Kckkkk8RK/IZiPQ/UtrmVwoXcAvSMEuFAAGeeI+v0rIfDllQr5PaBOO5E+hM0LHlNpuqOZUme+CBEfWav20jaCMFkmQeQMfOD6/lVhFbHtE9XTJem//TLd0jpz37SIRTVZFKuscwx2fERbJIUAkATiSPKPv961L40zECABgEESPiBP6d5rmr+p2CYwDIgknJGTHMD6V0fhSb1ZmVJTYxkxuVz0xJ/yXZ8wB2Nec6WzcWkFvFtSLdi1f2qSeF4w6yBJ7iVMnyPoKfTeLi5bb3aHoUFhODA6UQg46oO4jgUEu+N+8G24Ea0pO3qBO3HPbAJzycUU0vi+1Qtu2kQN5kQTwFgHyB7jilQPBk/8bZWKkKSQSCBADACZzJHPlEGrbOtuXOtjGZMdOAGI49UGTwWjNU+7tOZYbXJMjkcmSpnOYzAkzEzWu1ogbUI4616pMsB3AAHMT9xTN7H7UYdR7Vu1wfCACYHMmCsnv3Pep6K8bjFwIOyAwyVI3AiTgH5CftTp4Hb3bWktjGd4PIwIjkH71u1mmW2qqhJ2s0gAn4gcsRjEcc9VLcOxkAaRHrGfMyfzk/WmueIOl0QxD3WmII3FRJwoyxjy++as0YZsgHEcgiQc9+R/SpWN4dbjQoUPHmdxCAnEAGG7544mWqx7o1Xrcgh+53Rnkxyxy31H6TWoeLM7wTCbeY3GSche/YT27+dYBJxH39cGfoY+lUam6VDFsYPJjIE/fvSUmhOCYUXVqGESSCTloCz1dUfMSOxzW7RKpthWeXWQ0A8uQeXE8AD5g+VBCpYDbibcspkRMESPiGZjymoljzdMC2kjHBkEeuRjPkKkUtyJxCt97Yui2nvGe3G2B08QSxAAAIaDn9aa74dadjuN4YyYiI2kFZUenbtVmk1VsWQ5Ee8cuQJn4ujc3xH5cc4qOr8TbaTPTK5PHYEknt6CTmk9mN8Gz/Cm8u0NstqUB3EkkptYgINs5C5JjJxUdXpxbhLbNAQBm3dRAIAUsT3jjtz6U1nxAIdjSWXJ5iGAB7Tgq3/D2rHd8TG4tB2wpI5YAh5f1ACLjjnmpdSSobTsCeKaNhfkBZVy4JQGMRKgznq7nt6UStXhcte8IJZXAIlukMy7WA7DnmfhP0vt+Jo/VuU4LghSTAaRBkTIEY7x24T+LWsiZ3ESSIAgHqMd5g4+sVGS7gTWXBtLKp3wRA6pMgwBET/+s9jWi5bVO2SufPzz6zV2na2zOFiXOSQNrQu3n8M5gwewqrxNIfaCRgdz2O2TJmcT96ZQ/VvRkJUdo4z9iPpzUyKw60yg2kkRKyTzMjE8c5+VbWNafskv0Tj8oz3eFc4v4ZGnpppVoLOJRy9+wpCkgEm4Fz/D0Y+WTRzR6ZWsMxUT72PSAQoEDGAxH1NNSrzy9jbs1DQW/csdokOwHoIFVeG2QEgDG7+op6VRhBuovE7B22L5dhcI/NR9hRfQWw1vPe2wMEgkZESO0foKVKi+R3gn4Aes/wChvyIijXjhh0A46h+R+9KlTXwHyDvZGyLj9Yn9w5jtMATAxMUR8TsiybYtjaFtamByJVrW0wZyJOecnzpUqeuSL/cPqbYXTIVABa4skYJlO5Hzp/A9IjXtSWWSgcKTkqFZQIJ4ilSp3kT4M2vvlbqqpwCewJwVjJziT3otrbCyTHEgfdfz9aVKmIezlvBmL27rOSzDdBJPbZAjiBubHGaM6K2HLMwki0hHoWdZPz9aVKj5EyWsc7bz/iUhQfIHZiOO5qOgcnS7jkm0ZJzxuA/KlSojV4AfgDkWr4GNltgsYge9fH5CudbXude1vd0BCdogZ3kds0qVJeSX/AYtMQ30J+oBrV45eLagKTKl7WPQySPlPampU1cCkZ3WTmTIYZJ4lK02j0L/AKR+gpUq0HZOZ/b+zh934h9/6FNKlSrSHBP/2Q==">
            <a:hlinkClick r:id="rId4"/>
          </p:cNvPr>
          <p:cNvSpPr>
            <a:spLocks noChangeAspect="1" noChangeArrowheads="1"/>
          </p:cNvSpPr>
          <p:nvPr/>
        </p:nvSpPr>
        <p:spPr bwMode="auto">
          <a:xfrm>
            <a:off x="53975" y="-2141538"/>
            <a:ext cx="3352800" cy="4467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http://3.bp.blogspot.com/-P2ur67cwO7I/T42CosY-qCI/AAAAAAAACmY/_NY-MgqhVqw/s640/1-56-Castiel_campanario+%282012%29005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628800"/>
            <a:ext cx="2646294" cy="352839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2488" y="5373216"/>
            <a:ext cx="1108637" cy="1296144"/>
          </a:xfrm>
          <a:prstGeom prst="rect">
            <a:avLst/>
          </a:prstGeom>
        </p:spPr>
      </p:pic>
    </p:spTree>
    <p:extLst>
      <p:ext uri="{BB962C8B-B14F-4D97-AF65-F5344CB8AC3E}">
        <p14:creationId xmlns:p14="http://schemas.microsoft.com/office/powerpoint/2010/main" val="1367118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824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Un verdadero tornado</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203575" y="1773758"/>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EL CAMPANARIO DERRUMBADO ES UNA REALIDAD PARA TODA LA IGLESIA…</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265512" y="3356992"/>
            <a:ext cx="5482952" cy="923330"/>
          </a:xfrm>
          <a:prstGeom prst="rect">
            <a:avLst/>
          </a:prstGeom>
        </p:spPr>
        <p:txBody>
          <a:bodyPr wrap="square">
            <a:spAutoFit/>
          </a:bodyPr>
          <a:lstStyle/>
          <a:p>
            <a:pPr marL="342900" indent="-342900">
              <a:spcBef>
                <a:spcPct val="20000"/>
              </a:spcBef>
              <a:buFontTx/>
              <a:buChar char="•"/>
            </a:pPr>
            <a:r>
              <a:rPr lang="es-ES" b="1" dirty="0" smtClean="0"/>
              <a:t>Recuerdo de un cristianismo que fue: Iglesias llenas, gente joven, seminarios llenos, comunidades religiosas…, y esto en todo el mundo</a:t>
            </a:r>
            <a:endParaRPr lang="es-ES" b="1" dirty="0"/>
          </a:p>
        </p:txBody>
      </p:sp>
      <p:sp>
        <p:nvSpPr>
          <p:cNvPr id="3" name="2 Rectángulo"/>
          <p:cNvSpPr/>
          <p:nvPr/>
        </p:nvSpPr>
        <p:spPr>
          <a:xfrm>
            <a:off x="3312368" y="5175541"/>
            <a:ext cx="5374432" cy="978729"/>
          </a:xfrm>
          <a:prstGeom prst="rect">
            <a:avLst/>
          </a:prstGeom>
        </p:spPr>
        <p:txBody>
          <a:bodyPr wrap="square">
            <a:spAutoFit/>
          </a:bodyPr>
          <a:lstStyle/>
          <a:p>
            <a:pPr marL="342900" indent="-342900">
              <a:spcBef>
                <a:spcPct val="20000"/>
              </a:spcBef>
              <a:buFontTx/>
              <a:buChar char="•"/>
            </a:pPr>
            <a:r>
              <a:rPr lang="es-ES" b="1" dirty="0" smtClean="0"/>
              <a:t>Remodelar las comunidades sin edificar un nuevo campanario. Nueva época</a:t>
            </a:r>
            <a:endParaRPr lang="es-ES" b="1" dirty="0">
              <a:solidFill>
                <a:srgbClr val="FF0000"/>
              </a:solidFill>
            </a:endParaRPr>
          </a:p>
          <a:p>
            <a:pPr marL="342900" indent="-342900">
              <a:spcBef>
                <a:spcPct val="20000"/>
              </a:spcBef>
            </a:pPr>
            <a:endParaRPr lang="es-ES" b="1" dirty="0">
              <a:solidFill>
                <a:srgbClr val="FF0000"/>
              </a:solidFill>
            </a:endParaRPr>
          </a:p>
        </p:txBody>
      </p:sp>
      <p:pic>
        <p:nvPicPr>
          <p:cNvPr id="4" name="Picture 2" descr="tornad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48" y="228542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5220099"/>
            <a:ext cx="1108637" cy="1296144"/>
          </a:xfrm>
          <a:prstGeom prst="rect">
            <a:avLst/>
          </a:prstGeom>
        </p:spPr>
      </p:pic>
    </p:spTree>
    <p:extLst>
      <p:ext uri="{BB962C8B-B14F-4D97-AF65-F5344CB8AC3E}">
        <p14:creationId xmlns:p14="http://schemas.microsoft.com/office/powerpoint/2010/main" val="2702380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Estatuas de sal</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2267744" y="836712"/>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s-ES" b="1" dirty="0"/>
          </a:p>
          <a:p>
            <a:pPr marL="342900" indent="-342900">
              <a:spcBef>
                <a:spcPct val="20000"/>
              </a:spcBef>
            </a:pPr>
            <a:r>
              <a:rPr lang="es-ES" b="1" dirty="0" smtClean="0"/>
              <a:t>“Cuando ya había amanecido y Lot había llegado a </a:t>
            </a:r>
            <a:r>
              <a:rPr lang="es-ES" b="1" dirty="0" err="1" smtClean="0"/>
              <a:t>Soar</a:t>
            </a:r>
            <a:r>
              <a:rPr lang="es-ES" b="1" dirty="0" smtClean="0"/>
              <a:t>, el Señor hizo llover fuego y azufre sobre Sodoma y Gomorra; las destruyó junto con todos los que vivían en ellas y acabó con todo lo que crecía en aquel valle. Pero la mujer que venía siguiéndole, miró atrás y allí mismo quedó convertida en una estatua de sal” (</a:t>
            </a:r>
            <a:r>
              <a:rPr lang="es-ES" b="1" dirty="0" err="1" smtClean="0"/>
              <a:t>Gn</a:t>
            </a:r>
            <a:r>
              <a:rPr lang="es-ES" b="1" dirty="0" smtClean="0"/>
              <a:t> 19,23-26)</a:t>
            </a: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AutoShape 2" descr="data:image/jpeg;base64,/9j/4AAQSkZJRgABAQAAAQABAAD/2wCEAAkGBxQTEhQUEhQUFhUXGBcXGBgYFxQVFRcUFhUXFhQVFRcYHCggGBolHhcXITEiJSkrLi4uFx8zODMsNygtLisBCgoKDg0OGhAQGiwcHx8sLCwsLCwsLCwsLCwsLCwsLCwsLCwsLCwsLCwsLCwsLCwsLCwsLCwsLCwsLCw3LCssN//AABEIAK4BIgMBIgACEQEDEQH/xAAbAAACAwEBAQAAAAAAAAAAAAAFBgIDBAEHAP/EAD8QAAEDAgQDBgMGBAUEAwAAAAEAAhEDIQQFEjFBUWEGEyJxgZEyobEjQlJiwdEHFBXwM4KSouEkcrLxFjRj/8QAGgEAAgMBAQAAAAAAAAAAAAAAAgMAAQQFBv/EACURAAICAgIBBAMBAQAAAAAAAAABAhEDIRIxBBMiMkEzUWEjBf/aAAwDAQACEQMRAD8AYIU2LgUmhdA5xdTK0sWZoV9NUWtl7VY0KDVNqhC+mFpprPTWlgVMs0NCtbTUKa0NSmEkQLVWQtMKJYgsNRKWtXXNWgNUXNQ8hiRmDV2FbpXwaqbDSKoXwaplq+S3IYonAFILkLqBsYkdUlELspbDSOqFQ2XSVU8qw0iuqUnds9Xdu087+Sb3lKnaw/Yv9EvJ8To+F+RCLhTZHsqp2QHDjw+qaMpaucvkemzusZHHM8JS1X+H1TXjdilbFN8PqrfyK8eXsY6dhHjugBvqM/unekUldh2xS2+9vzTpSXQxfE8t5/5WX0yrWqmmrU05skWtUoVTSrAiQtnV8vl8iBPNwF1q+XWrpHOJApf7TViypSIJix3O8wmGEB7Z0vs2u5GP1/RJzfEdg+aTG6kZAPMD6KxZ8udqpU3D8I+i1AIoO4oHJHjJonTWukstMLVTKtgmtgVocqWlWBLYaZe1crv0r5isNPUCClSHRK6ddrtipkJbzUigZbMzfkEXy3N6dUCJB+SXY7hqzXpUg1TqGFhp5kC4tIQthKLNL2qvSu1cS0EAnfZSAQsNIgVwqRauQhYSOBfSviuEoQ0clVvK6VW8qxiRCobJL7XAlhA5pxqOsljtG0kGAk5ejpeBrIhGwo8QTRlohL7aZD2powdEx6LndM7/AJUvajPinSEAxlPh1TBUpFCMYy6idsrA1VDV2OP2YHVN9JKHZVhDR7pvw66eL4o83/0F/oy9qsCraphNrZzCwKQKiFJEhbOyuqK+RFHnQUwuQvl0TmkwUO7UU9WFqRuBq9t1vCz5w2cPVA/A76IJq4sODqSZf2Nra8JSJ/CP2j5I4AlD+G2JBwgbxa5w+c/qm9hQ4fghvk/lZYwLQxUsVzCjYg0MVzQqKblaHpbDRoaFc0SshcSIG6XMfisTRcRqMHY7+yTI0Yo8hlx+XtqN2EpTxdE4V5Mw3crYztXDQ2o06uJH7KnGYduJp6g8Dezt0pmuEWtMuw3atlRpFMtLgNjz5pfxeehri4VGkzB80sZlSOFeRJDuHGRzS0SS+eJMqDuKXR6fl+bd47xOBM7fsm6jmAaAHSvF6WaU6Rbd2ob2kehRn/5A5/33QLwbGFVF8LPX2vBEhcKR+z3aeW6Bdw5pww2IDmzIniqA40WlRK64qBKFlo4o1ApLjlQaMVYoPnI8KLYlCc02SsnR0PG1JMU20vtLprw1GAg7MN4wUz0aVlzJ/JnQ8zNpAurh0vZlS8UJ0fSS5m2H8ZKqPyK8TPcqC3Z9wAAHIJooWCT8jcfSPomTE41rWhsyTFvNdXE9HL8+PvYTa5SBWZ1UNAHE7K2kDxTjmtGhpUlAFcq1Q0E8laFtFq+Qv+qDkVxETixVIsFHSl6t2nJFmhphZsL2kqT4tL2+Uex4rZ6hg9NjYGqvFsmm8c2O/wDEoVQ7R0zvLfP/AIU8R2moim/SS52l0ADcxG52VSnplKDvoD/wwq2qs/NPuB+y9DY9eUdisyZQqVHPDi0gfCJMyU6jtdQOwqdPCl4JpQNHk43yVDKKisZVSfU7XX8NP3dBU29qx+Ej2KZzX7FLFL9DpTqK/WkYdpzeG+sfohuY59XfaXNHt9ELkg44pM9Oo12kwCJ6GVpqU9Qi03gkbLxmhiXky11QEX4gJnyvOqzbST1kn6pDyD1ga6Yex3Z6BPxEnglfPwaLtLZHPhfkmCn2jqjcNI6K6tm9Kq37WiDzsD6oOSNMYyVXs8kz2q4u1P5ceQ4IYBDgWmV6JmOCw1aQS4EfCNIj3SpnOVNpnU3YeklRNDq/gu16RaQTMm8I9h8waKZcQHTbysljF1nmofpKIYUlgM7E7dVZLCuBxLmu1NMR8wmXD9oXOAvB6cUnfzYi6ngsX4oUB7PTcD2uJaWkeICx/dE8tzyRDxeV5nmHaJtJrRTY0O+843+SvyrPXvb3ggOmI4eYCFjYxTPW6dfU3UNlEYj2QjsxmjajA10B3Hqo1c0Y2sWFzYO0GY80tsijujbisU2N1hxrpPshuMxTXO8B4x6KFUVHxp4QPOEqTs1Y/aFGYe4hGaNKywYFrtUOCPUadlzpRubF+Rl/pgqUkGzLDSRZNLqKyYnBSOu6JQa2Lw+RxlYu4en3bJO6FVsf9qHEEAcUx48d22SfRKGJxRJk7A7LbCafQ9z9S2xuy3HCnTNasSWn4eJ6wjtHHNLA6YkTBib7LzjM89dWIY6nFNuwHluSgv8AVu7qBxJMG8E+gTlL6MssFq+j0vP+0baIAsXkXbNwgGW9qi+oG1DDSY3sEmZ32gp1SLEEcSZJQpmLJMp9COB703uI/wARvuF8vG25k78S+VAcP6Yqlhwi19yVS1wA03v6KNVxjoPmosc65+qarMi0SLADqJMbAbK/CMM7wOYufI9VSHyL8/mrdBAnqpJBplOAaG4ioDtB6LY8cv8An3VLXtGKuY1sLRPMjZb24aB8QtxSYdND8nUSNFgImbqxgHCJ4KFKkQYgGf7EJkyns3I1V9YBuGNI25E8EUpKK2DHYBMgjTC0B8G93chsmvCZdhaZJdRc47S58gDoAFm7Qdlw1jq+HvSADiDOpo4kcwqjkUugqrsFjENcFax6D06vEc997LTReTursYohbvOShUrQqGFTbTJS2PiZMTiDeyWM6e9+56JtdRlCcbhPbgqQ2rFM4a9rFddMX2Ryrh1kq4ZEmC4ggrgrRstWJoRKHPZCMVxo5iqxJutVKvoaYJHqhz61wVrpNa/Yqmi4XYcyHtDVpk39SJjyRB+Y6vHx6CJJS1QtI4LSyrESkTirs3QjoZsJjS4pqybEWhJeVVmSOab8veBeVnyOuipY3Q54FgMSitJqVMFmLQR4vJMeGxIIvCCCV2c7PCRt02WTF1IBV9PENIsZQPH5rTLjTLvF80U6FYoScqoWc9zFuogn0SVmGa3MIt2nyh+tzg8FpuJ4JXrZcYJNRjuAgkmeSvGk2daMGlpEKufvFon6rFiarrk8esrtXCx6KstJWpJLYM8c5LoqLS6CttCRus9IQeSKbhHzQn0WiYcOa+Uwzy9l1TkT0zO+uS31VU7RtyhReYj3XaEEzMj9VpOIaaZvACu7u31vdVubIhaqBbpIgAdLoWw0BcXWHf0TMkGPY2BTHQebEgARw5pWxtANqU3N2LuHEymHK6skFzrAi3qlR02PfSG/I8CxjDWrloA8Q1GGsG+t3JFf6qxw+zcHj8rhfqEidoc1qh9WiW66ThaIl4ebAk7NAS4zAjg3uzv4C6xG12gD5pPFz2wm+Lo9UqYgG8dd7haspzsUyabm6g+QJda+4g2uvNMu7RV6TtNaKlPa5HeNHSJ1DoU0ms2q0PpuDh57HkRw8khqWN2go1JUz7P8p7p4fTBFJ12CLN/Exx5grE1/NNHZ/MKdVpwuJ2cRod+bqeB5FAs6wJw1R7XmY26tPwwtcJclYUW0+LM7sQALLVTqRxQZmJv4RfZam0yQ6dVgTDbmALlDJ0aYKxwy3LA8NLntYHbat3QLwOS+xvZqk67MQyeIdMekLy5ududi6FR7iWtcxoAJAaz4be8lel1DE9En1hnkYJ4pJOXZjxPZGvEsDHiPuulKeOwxBLXAgtMEHgU6UMe5h1NfB81fn2XNxlDv6Ud8342i2oDf1hFHJehak4v3dHmNenKG4nDngEwuaCYG+3mTaE5VMsbl+H12OKdAaYBFMm50g2kDijjP9h5Uo0vt9HkeMympTaDVY9gO2ppbPlO6hl7QCOS9e7PZk3F0qmFxrTV4tLjL9J30u5hLnaT+HncsdXw1Q1KbbvYRFRo52sQijNMQpU6loUnQqnCVdToq4YdU6ZsjJouwrtMELf8A1l7eBhZG01Z3MpbhEZybNuFzJxeDpN+qcHZvopHxcOfEhJGGYQfJa8XLmltxKTKFEfu7HHsbmk0neKSTeSkvtdnEYonWABvwPotHZ1vcNcBxJlUZ1g21CSR4ue6BR3smOFTbWgdhe07jLT4meZKHYrHNdOmRf5rflWXuAeZAadrTJXcwyfU06dIcLxtKaopdDnkaBLcQTzJVwfw9Z/RdwWHI3EFGhgQ4BEyvUsCTJ22MInRpFEjhGQGwCPnbirTRHCFaQqRmDTzXymSP7hdRcWCLb6lpB9FGk8mJAHQcvNVVIjjPKFNrrQBt6efmtzPNm3vuE8edlbUxMQDZDrOu0Ra/n0VpwxcZEkbHmEAxMqzd/gY7aHIrTOkkkbHgePBYcxwmnDEGbOEE3JBRPC0JZTMzLAZO215SV8mPl+NBrG1W1cK2swNNSme6qN/LyI+YPAhL+OouZ3gLWujZ0QL8xwIWluINNully4S7kymNnO/MeAQ/GY8hpa86i+C2fiIBtq5m6VKLTHYpp6Zlo0TBkzPQW6LHRzp+Era2AFhtUZwI5jr1XX130wXGInbjPkhWbwRqJuduqkY29jJtcT0vD5nQrAFlVoO+lxDXDiN90dr4mniKbaOJJZWb4WViJaWnZtTj6rwxlG/9x6ckXyl9apUDWVntA5y4AeqpYuL0xPO+x8zHJn0H6Xth27Tu0jm07EKqk4suCepFjBs4eUIrk+Y9/hquHdVbVdTnunafGx7d2EcWOEieBEIHSqh5tYAX6TbdXOx+GaffZj7X9nzS+1oXpHxW3Yd9vw8in/vw+nTqD71NjvUtEoHUwLaxmY0DTG4LSOPMFGacDD0ujNMctJhZktUa82RyS5fQOfiIK35bjzSqBw+E7jmDuChL+ato15sp0JC2A7PD+oag1xw7Wd+x33ZmzHHmHfJT7Q1mV67WOqQdNmjQSSSSSdW3DZbsizBzqLqBJndhn/Z9Viq4Nmo1SBrB3MSC0QL8PJHOV9C4W5+766FDHt7qpNCp46ZmCBwuQIM9F6BlmLbWY0z4KzC13TUIg+RSMygyHOjxSbxe+6M9jqT206gdZhfqpjjcS8+U3VepxG5sdqxMxGDdTe6m5sOa4tP+UxK+p004dq8H421WiRUHiP52WPuIKX34abi3nZMtmrG4yimZQ1dpm6qa8kmKckcZIk8gOKjh9RgkOBJ0hsRc8h+qobGkb2u9lNzw0GTJ4Dl1WerTc0G4Am5glVYqlUHwyTvsTZVTYS43YYybDVa7i2m0SBckhrQOZJRXFdlqxYS19KoQCS2m4l1twOZWd+NOHpfy7BDi1r3mOLhMO6AcFXlGNLKjHB75BBkGARxEbJ0cSo5OXzZqft6A2G8LYEC56EHjIXXva7mTx4Ij21oDvjVpWY8gGBYVIkzHMXQ7B0XHeBygXjpzSq4ujfHIpwUjMQSbDr/6V9CrA8/72W3uradBnmRc8oHGyrw2AqRem7e0iOnsiWwW6KS6VZ33Cy2OyGp+EyeWw9V83IH8bMIBkvEzy8ka0A5lIa78f/iurYMhb+Nn+or5SwLPOcbUcASdTufSNp5qGCxhtph3OTYc7bytN+nD0XH0mm+kTvI391us4QVYxhAc0tmB4ZkA+a3UabYBncgeZKD4HcgEO8r/AEW7EYoU2SbG8AAGTHySpBRRu7QUv+lL92OjSbeK/AbrPkOKa7DD8QDrHcht7cwt2ZVW1KbHti0bDw6SLxy5IFha4pirPiPdFtOJEOdPArLGVyZsljSxpEcLjjUo15tUI7zzHD22Q3PKgaMO4izqcnnwuoZBWPe6edN7f9s7LmfUZoUJN9B9wbhM+xKdFBqMcRJO1wenFVjDOxFQU6fmTwAHJEj2Ykhwd9n97mARwRfB4VlJumm3SDEkmXHqT+iuw3IA1ME2nUDNQdYh0bagLXWzBYs08KXMYNRcWg8pMArmIpfb0wNzM9V13/1C7/8AW3QSqBNtDEvy7RiKbpeXAOaRIe13xtI4iDvzWLKcaaOIdRJHd1fHTP3YdJbpPrp8wsTXGvqNR5ikyQOZPL5IfXw7yWNqAtc34Qd2t3AA5TdElZcZcXZ6tg6xDAS4RtwFhwRTCunDTyc8eY3B+aSMvb39AtqAS4FriBc7eIdU1dnaT6eCex7g7QYBE3aW2nkbLNLFx2bHn50ZWPmVwGDKow77/JbHUuKBqwkzXhKxEEGHC4PLqtWY1BDnOae6reKR4tOI2ewjhMBw9ULoG90ZwFMVWVKDj/iDwk/dqC7HdL/VDVFt17v0KNaq4Wa0hoJN9/IBN+S4xlWqGtcCxrAB6Na0jzBXlma51iGvfRe0U3sJZUESdQ4gnh+6zYDM61KO7eWm5ne533UlgbGTmpI9ozTCGth61MfG2KjLxJZuPUSkWpTa8guBtaLx1kLR2I7dvNVtPEwXE+F0Bsg2c1wVvafD9zXewTos5pmxY64t8vRNimlTB8aSUnFnaFBsatwNukcQFOmAHDwgu57b8AeCEsxBiJkfJbctrA1WyJJ6amzw3spWza5JJsOYrBvogEsbpI3aQ5vOPNdybFd5XZTg6QdTjtDW3O26F4jE1CX3AkiQBAkWsNgjmW4E4fDOfUANWttJu2mVaj7qMk8/+Fy7YE7TYr7Z17uGonq+4b7QglDFQQeSlmz/ABEzzJ+gQc1+dlqo4/I9CwFbWwAR4gW3E+Nviok9d2+RWWhmJvINiJtsT+iE5Li/sxfaCPNpkJ3pljqZdTDYrkB8izKkXg8BN0txTNWHNwVGD+etqm8WuIj9FVUzIRzP080snGEPdT1bEjjBvG6+qYsbAzFkNG1OxgqZnNgfmqqWN4mbH+4QBlWZkDzlTp4gjmPmESBkMf8AUW8guoD/ADLuXyXyvQIm08OG9PWZU28gpvIi1zYwL2KrcYvcfVaDjmnBs0iQY8rW81pxFRpZAYXETFxMHcgnrdD6OLbJ1yBEcx8kQw2HjYggjw3Gx2lC9Bp6DFLCEUqTHGajm+AAhrnNB0y6LSDxCV/5vUXS0gtltzJBBgwi3aHFFuJwxaf8Hux0v8Q+aBkxUrDk8n/cbrM0lM08+WMDtrGnWEG4PkLyEYzF5/l6R5Gp890v4p/2hI/F85R/NRGFpg/dLv8AcZTJCUM4d9mB+UD2AUHj+/RVYV8saeg+iuQlICZi/TiKTuAI91zFN/6R3AGs4/OxC+z50Opk7Aj3UK7XHDv2tVnpBVoMDseW3bYyOvyWuuS7El7nTJ08/ugx/fNZ8EPtW2EAySdgFTSr/b6osXk/L5oyMfuzrfs46lMH80GUatOJLiCD8jKXez58PuUWcAWTwm55N4iOKXkWhmFrkrMWs8pHMcP3RfC1AQPJDQ0zsekkT6AKllOrrJo+KxJbMAxxbyPRYoybdHQnFVYXNO9kQwtgOCA4TN5AL2uaPxEWniHDdpRvCvBiDPHmPdMaoVaYJ/ihkjalBmYMnWNNKsBs4bMqHrwJXnlMc17YymalKtQbpmqxwbqEt7yPDIXiz6TqbnMqDS9ri1zeRbYpkXaJj1aMWPcWPYRIO4PVepvrNxmW0sRALqXgfz0Ot8nX9V5XmNcENHGZHsmr+GOaaaz8K8zSqgiDzcIP6H0RtaBunaLqTosdlqwNXS6Q6NiL7+iy43DllRzXWLSWkcyDEx6KunXM7RCW0a1Kz0fLMsbUDTA8NUOfPGm5sz0ghZu0OZ63PPAWb0Gwj0+q04SqaWF1mz6jWCPyc0p5lWJ+p9U+CORkb6AuYVLxwuUFqVETxpuUGJM7pn2JCeU4nSSJ8PEeafOzmbhh0uvTcIcInbYjqvO8Nvv6I3l+IIMfJUXYe7RdmnUGiux4fTc6QeWq9wlhwJMkyeieMvqd/TfRI+JhI823CRe9A6+XDggkjf4+S1svp1YJANhuT9Avg8geaqbUaZmATzUqTJkzI4AcVQ2yWp/MLiuaxsXn5LqhYo5XjnOc5z3iG3AFukDor8RXDyZLmtifzT+ihVwjqv2jHU9BuDpOqwgjStNPBUxTBLHkndxkSeR5BaORzKT7MeCebafFF7gSj+AIdUbEgEibCd5QfD0Xi8CI5Gf+Qi3ZZ/eYtjNQsHOcN7N4Hko5AuKo5jqmvHtB41Bbh4RN/ZDMU+atQjZ51eV7ojTfOOJ4g1CNvwmPqhGuXf6vcG6zS+Q6HxaAmLbDz5o6X6sM25JDr8eKXHuud9z9UZwL7QPxeiaxSGHKa2qm329rIgHWSplONLW6QCbnlEyjVPEPMy23X9ELiVZl7RCQwnaYXe8H8vWDju8EHryWHH4gufpdECLXmVoxkdy7nMjbnCqg0DMQdLXkchHqqMO7xAnmFozY+EW30efHdV5VBufxaR/pn6o0Ux47NuBHlb2RnC1fA7oUNyBsSfyrZRJFJ5PEwP3Vv7KT2XYtzTh6jT4Xy1zCI1CeR4r7sjSfoL613yQHNtLeBI2E8kHrP11XBty0NZ6kJtJbSpta2JAFufNZ4xSNE5sw5zXilVc1oMC/nwkfqqcHhizQQQHOaHHg13MRsHdRutj9Li9vBzbg7g8iOIQsVu6peIyQ4egmCBPCEUo2ioSpjHl+YAPEghwvB+oI3815v/EnL+5x7yCSKobVE7y8XB9QnyjUDtJF5u09OSE/xSwLX4OjiABrpPFJxm/dvBLfO4SYakaW62eV4x+yuyrFllRlRtnNdPVZ8UVlouhaa0Lb9x6t2yI72niA2RiKbKkzA1AaaluchV9jMtGLxbGOjSPE6J2G4vus1DGmvl1OPE6i7SLSW6j4v0Kl2Xzg4TENrvaNMFrh9+HbjlKqKsJt8XQ/9rqRLjHwwB6DgEoYpqd3ZnhcW1go1W6zPgJh8xMRxslXM6QZPuP+UaMLv7FTH7lCgEWxzhclDSLKwSbB9ESwztvRDKLrrbRdBKjIN2W45uHY6q90EMcGgblxECyS5DjMiZmJ281VjsVIJdfYbHYmLcyo4asSD4LDnYxyLtpQNWbMaUVaLnA9AOamx0C5F/8AKfkqX1Wu+G44i4Huud0b8PWynEPkboZzPuvlT3J5r5XRORvxeljGtBAc34WtbI1i8dVylj3/AH4ZALnMjUSTxKqGF0vDQbATz8Tt3Cdis2GwxFRzpB3gnf8ANIR99HNi9hzC5kC0OgRe46cegWnIu5qVXVaQaXNa7UWiCNX4ucwqMBkWtvxaGm/hHPe0o1lWAFCnVayILbOiHm4EO4EIZRaCbQmMYP5ms7i1h3HFxAkJbbUgv9fqQmtjYdibXBaJ47z7IJgME2pU7t5IBc6SACQB4oEpTex0PsWW7lGsvbL48/oh1TDhtVzATAJE2k9SttJp7yxi++3BNbBRHAYebBzhz2IiTsDuiADmgydXKD++yH4ChII6mOW/JbMRLBBi44frKIFqzNiJ1NMHqSZ4jh6LTj64Opv4YPoSFia4mZPlFvNcxVS5Mbho9jZC+wlpGnOh4Z/7VVl9OO64Tqd7WXcXVLqDiefyCjVrFlOmfwMafPUTKiKkO2WV/AY6Ar7F5iGM0ni6w+qG5HW1Ug8SJndRfTJqsBMgunqrLqthvs1hdVZznbaielhAlH8wpB5iBLbi8eUFAstzLu2EhsgmDe9jCtbnDah8LXDzj90CDbs1NoVTYn3gn3VdfDOc2HAEnqtuHqgbjfqsmbY3uqb6pFmiYG5kxuepVpkR9kFN2lzDcMcCDyn4moh2pZqy/GM06oYHxy0OBkeS04Cjpp7ySAT5kXWho1EtNw+m9hHRzCFlk/dZqW0eBOBfsu91AhOlfs7RbghUpag8AlxJ+KPi8trJRcPmtClfROOrNOS4gtJp6y1jyJHNw2TBTwXeHcwDxSzl/wDisG9wnBoLidUTc2sOgRgrRkpMe1x7s6XCS0i5aRxb1TPi31HU2d67U9zATYA8wbJefSu52oiAbWImJTLiWFhpAmfsmGfNs/qoKzdC3mrfCsOmw6j9ETznihgd4W+SiMxXSdDuHzn/ANLW0odUqxVA/KT8x8ltputKtlFMOLiATpG8fevtP6L5zQ4QTtPhBIb/AJhzVuGa4l8OgDcRM7bclXVE9PrZRGpbRVTeG2dMf3wU24ho8IEzb8Ig+fFVtsbqt72Ew5pPrxVlWFP5NvM+w/dfILqZyf8A6iuKyWf/2Q==">
            <a:hlinkClick r:id="rId3"/>
          </p:cNvPr>
          <p:cNvSpPr>
            <a:spLocks noChangeAspect="1" noChangeArrowheads="1"/>
          </p:cNvSpPr>
          <p:nvPr/>
        </p:nvSpPr>
        <p:spPr bwMode="auto">
          <a:xfrm>
            <a:off x="53975" y="-1646238"/>
            <a:ext cx="5715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6" name="Picture 4" descr="http://es.sott.net/image/s5/100628/large/sodom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328" y="3573016"/>
            <a:ext cx="49530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2204393"/>
            <a:ext cx="1108637" cy="1296144"/>
          </a:xfrm>
          <a:prstGeom prst="rect">
            <a:avLst/>
          </a:prstGeom>
        </p:spPr>
      </p:pic>
    </p:spTree>
    <p:extLst>
      <p:ext uri="{BB962C8B-B14F-4D97-AF65-F5344CB8AC3E}">
        <p14:creationId xmlns:p14="http://schemas.microsoft.com/office/powerpoint/2010/main" val="2372347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¡No os dais cuenta!… Ha cambiado todo</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93504" y="1485726"/>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Televisión, internet, redes sociales, </a:t>
            </a:r>
            <a:r>
              <a:rPr lang="es-ES" b="1" dirty="0" err="1" smtClean="0"/>
              <a:t>twitter</a:t>
            </a:r>
            <a:r>
              <a:rPr lang="es-ES" b="1" dirty="0" smtClean="0"/>
              <a:t>…</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419872" y="2627620"/>
            <a:ext cx="4572000" cy="369332"/>
          </a:xfrm>
          <a:prstGeom prst="rect">
            <a:avLst/>
          </a:prstGeom>
        </p:spPr>
        <p:txBody>
          <a:bodyPr>
            <a:spAutoFit/>
          </a:bodyPr>
          <a:lstStyle/>
          <a:p>
            <a:pPr marL="342900" indent="-342900">
              <a:spcBef>
                <a:spcPct val="20000"/>
              </a:spcBef>
              <a:buFontTx/>
              <a:buChar char="•"/>
            </a:pPr>
            <a:r>
              <a:rPr lang="es-ES" b="1" dirty="0" smtClean="0"/>
              <a:t>EL PUEBLO</a:t>
            </a:r>
            <a:endParaRPr lang="es-ES" b="1" dirty="0"/>
          </a:p>
        </p:txBody>
      </p:sp>
      <p:sp>
        <p:nvSpPr>
          <p:cNvPr id="3" name="2 Rectángulo"/>
          <p:cNvSpPr/>
          <p:nvPr/>
        </p:nvSpPr>
        <p:spPr>
          <a:xfrm>
            <a:off x="3419872" y="3663373"/>
            <a:ext cx="5230416" cy="701731"/>
          </a:xfrm>
          <a:prstGeom prst="rect">
            <a:avLst/>
          </a:prstGeom>
        </p:spPr>
        <p:txBody>
          <a:bodyPr wrap="square">
            <a:spAutoFit/>
          </a:bodyPr>
          <a:lstStyle/>
          <a:p>
            <a:pPr marL="342900" indent="-342900">
              <a:spcBef>
                <a:spcPct val="20000"/>
              </a:spcBef>
              <a:buFontTx/>
              <a:buChar char="•"/>
            </a:pPr>
            <a:r>
              <a:rPr lang="es-ES" b="1" dirty="0" smtClean="0"/>
              <a:t>EL COLEGIO</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3419872" y="4859868"/>
            <a:ext cx="5158408" cy="369332"/>
          </a:xfrm>
          <a:prstGeom prst="rect">
            <a:avLst/>
          </a:prstGeom>
        </p:spPr>
        <p:txBody>
          <a:bodyPr wrap="square">
            <a:spAutoFit/>
          </a:bodyPr>
          <a:lstStyle/>
          <a:p>
            <a:pPr marL="342900" indent="-342900">
              <a:spcBef>
                <a:spcPct val="20000"/>
              </a:spcBef>
              <a:buFontTx/>
              <a:buChar char="•"/>
            </a:pPr>
            <a:r>
              <a:rPr lang="es-ES" b="1" dirty="0" smtClean="0"/>
              <a:t>LA FAMILIA</a:t>
            </a:r>
            <a:endParaRPr lang="es-ES" b="1" dirty="0"/>
          </a:p>
        </p:txBody>
      </p:sp>
      <p:pic>
        <p:nvPicPr>
          <p:cNvPr id="4098" name="Picture 2" descr="https://www.facebook.com/images/fb_icon_325x325.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24892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6624" y="5373216"/>
            <a:ext cx="1108637" cy="1296144"/>
          </a:xfrm>
          <a:prstGeom prst="rect">
            <a:avLst/>
          </a:prstGeom>
        </p:spPr>
      </p:pic>
    </p:spTree>
    <p:extLst>
      <p:ext uri="{BB962C8B-B14F-4D97-AF65-F5344CB8AC3E}">
        <p14:creationId xmlns:p14="http://schemas.microsoft.com/office/powerpoint/2010/main" val="2983802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¿Cuál es la razón del cambio de perspectiva?</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465512" y="1341710"/>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Fin del cristianismo sociológico</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491880" y="2483604"/>
            <a:ext cx="4572000" cy="369332"/>
          </a:xfrm>
          <a:prstGeom prst="rect">
            <a:avLst/>
          </a:prstGeom>
        </p:spPr>
        <p:txBody>
          <a:bodyPr>
            <a:spAutoFit/>
          </a:bodyPr>
          <a:lstStyle/>
          <a:p>
            <a:pPr marL="342900" indent="-342900">
              <a:spcBef>
                <a:spcPct val="20000"/>
              </a:spcBef>
              <a:buFontTx/>
              <a:buChar char="•"/>
            </a:pPr>
            <a:r>
              <a:rPr lang="es-ES" b="1" dirty="0" smtClean="0"/>
              <a:t>La gente </a:t>
            </a:r>
            <a:r>
              <a:rPr lang="es-ES" b="1" dirty="0" err="1" smtClean="0"/>
              <a:t>eligirá</a:t>
            </a:r>
            <a:r>
              <a:rPr lang="es-ES" b="1" dirty="0" smtClean="0"/>
              <a:t> (pluralismo)</a:t>
            </a:r>
            <a:endParaRPr lang="es-ES" b="1" dirty="0"/>
          </a:p>
        </p:txBody>
      </p:sp>
      <p:sp>
        <p:nvSpPr>
          <p:cNvPr id="3" name="2 Rectángulo"/>
          <p:cNvSpPr/>
          <p:nvPr/>
        </p:nvSpPr>
        <p:spPr>
          <a:xfrm>
            <a:off x="3491880" y="3663373"/>
            <a:ext cx="5230416" cy="701731"/>
          </a:xfrm>
          <a:prstGeom prst="rect">
            <a:avLst/>
          </a:prstGeom>
        </p:spPr>
        <p:txBody>
          <a:bodyPr wrap="square">
            <a:spAutoFit/>
          </a:bodyPr>
          <a:lstStyle/>
          <a:p>
            <a:pPr marL="342900" indent="-342900">
              <a:spcBef>
                <a:spcPct val="20000"/>
              </a:spcBef>
              <a:buFontTx/>
              <a:buChar char="•"/>
            </a:pPr>
            <a:r>
              <a:rPr lang="es-ES" b="1" dirty="0" smtClean="0"/>
              <a:t>La respuesta más inadecuada es la NOSTALGIA</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3491880" y="4970551"/>
            <a:ext cx="5230416" cy="978729"/>
          </a:xfrm>
          <a:prstGeom prst="rect">
            <a:avLst/>
          </a:prstGeom>
        </p:spPr>
        <p:txBody>
          <a:bodyPr wrap="square">
            <a:spAutoFit/>
          </a:bodyPr>
          <a:lstStyle/>
          <a:p>
            <a:pPr marL="342900" indent="-342900">
              <a:spcBef>
                <a:spcPct val="20000"/>
              </a:spcBef>
              <a:buFontTx/>
              <a:buChar char="•"/>
            </a:pPr>
            <a:r>
              <a:rPr lang="es-ES" b="1" dirty="0" smtClean="0"/>
              <a:t>La respuesta más adecuada es la PROPUESTA y el TESTIMONIO</a:t>
            </a:r>
            <a:endParaRPr lang="es-ES" b="1" dirty="0"/>
          </a:p>
          <a:p>
            <a:pPr marL="342900" indent="-342900">
              <a:spcBef>
                <a:spcPct val="20000"/>
              </a:spcBef>
            </a:pPr>
            <a:endParaRPr lang="es-ES" b="1" dirty="0">
              <a:solidFill>
                <a:srgbClr val="FF0000"/>
              </a:solidFill>
            </a:endParaRPr>
          </a:p>
        </p:txBody>
      </p:sp>
      <p:pic>
        <p:nvPicPr>
          <p:cNvPr id="6146" name="Picture 2" descr="http://testimonioscristianos7.files.wordpress.com/2010/11/17-1.jpg?w=300&amp;h=22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62" y="1871113"/>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412" y="5301208"/>
            <a:ext cx="1108637" cy="1296144"/>
          </a:xfrm>
          <a:prstGeom prst="rect">
            <a:avLst/>
          </a:prstGeom>
        </p:spPr>
      </p:pic>
    </p:spTree>
    <p:extLst>
      <p:ext uri="{BB962C8B-B14F-4D97-AF65-F5344CB8AC3E}">
        <p14:creationId xmlns:p14="http://schemas.microsoft.com/office/powerpoint/2010/main" val="3792125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PASAR DE “MASA” A “LEVADURA”</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755576" y="1124744"/>
            <a:ext cx="7931224"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Nacimos como levadura: “Jesús decía: “¿A qué podré comparar el Reino de Dios? Es como la levadura que una mujer mezcla con tres medidas de harina para que toda la masa fermente” (</a:t>
            </a:r>
            <a:r>
              <a:rPr lang="es-ES" b="1" dirty="0" err="1" smtClean="0"/>
              <a:t>Lc</a:t>
            </a:r>
            <a:r>
              <a:rPr lang="es-ES" b="1" dirty="0" smtClean="0"/>
              <a:t> 13,20-21) </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781744" y="2566645"/>
            <a:ext cx="7894712" cy="646331"/>
          </a:xfrm>
          <a:prstGeom prst="rect">
            <a:avLst/>
          </a:prstGeom>
        </p:spPr>
        <p:txBody>
          <a:bodyPr wrap="square">
            <a:spAutoFit/>
          </a:bodyPr>
          <a:lstStyle/>
          <a:p>
            <a:pPr marL="342900" indent="-342900">
              <a:spcBef>
                <a:spcPct val="20000"/>
              </a:spcBef>
              <a:buFontTx/>
              <a:buChar char="•"/>
            </a:pPr>
            <a:r>
              <a:rPr lang="es-ES" b="1" dirty="0" smtClean="0"/>
              <a:t>Durante 15 siglos hemos sido la masa. Haciéndonos masa hemos perdido la fuerza de la levadura </a:t>
            </a:r>
            <a:endParaRPr lang="es-ES" b="1" dirty="0"/>
          </a:p>
        </p:txBody>
      </p:sp>
      <p:sp>
        <p:nvSpPr>
          <p:cNvPr id="3" name="2 Rectángulo"/>
          <p:cNvSpPr/>
          <p:nvPr/>
        </p:nvSpPr>
        <p:spPr>
          <a:xfrm>
            <a:off x="3779912" y="3573016"/>
            <a:ext cx="5230416" cy="701731"/>
          </a:xfrm>
          <a:prstGeom prst="rect">
            <a:avLst/>
          </a:prstGeom>
        </p:spPr>
        <p:txBody>
          <a:bodyPr wrap="square">
            <a:spAutoFit/>
          </a:bodyPr>
          <a:lstStyle/>
          <a:p>
            <a:pPr marL="342900" indent="-342900">
              <a:spcBef>
                <a:spcPct val="20000"/>
              </a:spcBef>
              <a:buFontTx/>
              <a:buChar char="•"/>
            </a:pPr>
            <a:r>
              <a:rPr lang="es-ES" b="1" dirty="0" smtClean="0"/>
              <a:t>Vamos a ser MINORÍA</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3779912" y="4365104"/>
            <a:ext cx="5158408" cy="646331"/>
          </a:xfrm>
          <a:prstGeom prst="rect">
            <a:avLst/>
          </a:prstGeom>
        </p:spPr>
        <p:txBody>
          <a:bodyPr wrap="square">
            <a:spAutoFit/>
          </a:bodyPr>
          <a:lstStyle/>
          <a:p>
            <a:pPr marL="342900" indent="-342900">
              <a:spcBef>
                <a:spcPct val="20000"/>
              </a:spcBef>
              <a:buFontTx/>
              <a:buChar char="•"/>
            </a:pPr>
            <a:r>
              <a:rPr lang="es-ES" b="1" dirty="0" smtClean="0"/>
              <a:t>Podemos ser una minoría “contra” (enfadada con el mundo) o ser LEVADURA</a:t>
            </a:r>
          </a:p>
        </p:txBody>
      </p:sp>
      <p:sp>
        <p:nvSpPr>
          <p:cNvPr id="8" name="7 Rectángulo"/>
          <p:cNvSpPr/>
          <p:nvPr/>
        </p:nvSpPr>
        <p:spPr>
          <a:xfrm>
            <a:off x="3806080" y="5445224"/>
            <a:ext cx="5158408" cy="646331"/>
          </a:xfrm>
          <a:prstGeom prst="rect">
            <a:avLst/>
          </a:prstGeom>
        </p:spPr>
        <p:txBody>
          <a:bodyPr wrap="square">
            <a:spAutoFit/>
          </a:bodyPr>
          <a:lstStyle/>
          <a:p>
            <a:pPr marL="342900" indent="-342900">
              <a:spcBef>
                <a:spcPct val="20000"/>
              </a:spcBef>
              <a:buFontTx/>
              <a:buChar char="•"/>
            </a:pPr>
            <a:r>
              <a:rPr lang="es-ES" b="1" dirty="0" smtClean="0"/>
              <a:t>“Los cristianos son en el mundo lo que el ALMA es en el cuerpo” (carta a </a:t>
            </a:r>
            <a:r>
              <a:rPr lang="es-ES" b="1" dirty="0" err="1" smtClean="0"/>
              <a:t>Diogneto</a:t>
            </a:r>
            <a:r>
              <a:rPr lang="es-ES" b="1" dirty="0" smtClean="0"/>
              <a:t>)</a:t>
            </a:r>
          </a:p>
        </p:txBody>
      </p:sp>
      <p:pic>
        <p:nvPicPr>
          <p:cNvPr id="7170" name="Picture 2" descr="Levaduras del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3156695" cy="236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20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¿Debemos lamentarnos por este escenario?</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21496" y="1485726"/>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Para “</a:t>
            </a:r>
            <a:r>
              <a:rPr lang="es-ES" b="1" dirty="0" err="1" smtClean="0"/>
              <a:t>Evangelii</a:t>
            </a:r>
            <a:r>
              <a:rPr lang="es-ES" b="1" dirty="0" smtClean="0"/>
              <a:t> </a:t>
            </a:r>
            <a:r>
              <a:rPr lang="es-ES" b="1" dirty="0" err="1" smtClean="0"/>
              <a:t>Gaudium</a:t>
            </a:r>
            <a:r>
              <a:rPr lang="es-ES" b="1" dirty="0" smtClean="0"/>
              <a:t>”. NO</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419872" y="3070701"/>
            <a:ext cx="5544616" cy="646331"/>
          </a:xfrm>
          <a:prstGeom prst="rect">
            <a:avLst/>
          </a:prstGeom>
        </p:spPr>
        <p:txBody>
          <a:bodyPr wrap="square">
            <a:spAutoFit/>
          </a:bodyPr>
          <a:lstStyle/>
          <a:p>
            <a:pPr marL="342900" indent="-342900">
              <a:spcBef>
                <a:spcPct val="20000"/>
              </a:spcBef>
              <a:buFontTx/>
              <a:buChar char="•"/>
            </a:pPr>
            <a:r>
              <a:rPr lang="es-ES" b="1" dirty="0" smtClean="0"/>
              <a:t>Lo que nos espera potencialmente es mejor de lo que estamos en camino de perder</a:t>
            </a:r>
            <a:endParaRPr lang="es-ES" b="1" dirty="0"/>
          </a:p>
        </p:txBody>
      </p:sp>
      <p:sp>
        <p:nvSpPr>
          <p:cNvPr id="3" name="2 Rectángulo"/>
          <p:cNvSpPr/>
          <p:nvPr/>
        </p:nvSpPr>
        <p:spPr>
          <a:xfrm>
            <a:off x="3374032" y="4776593"/>
            <a:ext cx="5230416" cy="1532727"/>
          </a:xfrm>
          <a:prstGeom prst="rect">
            <a:avLst/>
          </a:prstGeom>
        </p:spPr>
        <p:txBody>
          <a:bodyPr wrap="square">
            <a:spAutoFit/>
          </a:bodyPr>
          <a:lstStyle/>
          <a:p>
            <a:pPr marL="342900" indent="-342900">
              <a:spcBef>
                <a:spcPct val="20000"/>
              </a:spcBef>
              <a:buFontTx/>
              <a:buChar char="•"/>
            </a:pPr>
            <a:r>
              <a:rPr lang="es-ES" b="1" dirty="0" smtClean="0"/>
              <a:t>Salimos del cristianismo de lo habitual y de la obligación, vamos hacia una adhesión a la fe minoritaria pero marcada por la libertad y gratuidad</a:t>
            </a:r>
            <a:endParaRPr lang="es-ES" b="1" dirty="0"/>
          </a:p>
          <a:p>
            <a:pPr marL="342900" indent="-342900">
              <a:spcBef>
                <a:spcPct val="20000"/>
              </a:spcBef>
            </a:pPr>
            <a:endParaRPr lang="es-ES" b="1" dirty="0">
              <a:solidFill>
                <a:srgbClr val="FF0000"/>
              </a:solidFill>
            </a:endParaRPr>
          </a:p>
        </p:txBody>
      </p:sp>
      <p:pic>
        <p:nvPicPr>
          <p:cNvPr id="8194" name="Picture 2" descr="http://t3.gstatic.com/images?q=tbn:ANd9GcSux49BIp7gbWB2O45MmByyoqer1v2BQKl027R4xpUVayOUayF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30" y="1808824"/>
            <a:ext cx="3031535" cy="2523754"/>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5229200"/>
            <a:ext cx="1108637" cy="1296144"/>
          </a:xfrm>
          <a:prstGeom prst="rect">
            <a:avLst/>
          </a:prstGeom>
        </p:spPr>
      </p:pic>
    </p:spTree>
    <p:extLst>
      <p:ext uri="{BB962C8B-B14F-4D97-AF65-F5344CB8AC3E}">
        <p14:creationId xmlns:p14="http://schemas.microsoft.com/office/powerpoint/2010/main" val="1076017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Atender lo que queda del cristianismo sociológico</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93504" y="1485726"/>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Situación: Viene gente a nuestro entorno por un </a:t>
            </a:r>
          </a:p>
          <a:p>
            <a:pPr>
              <a:spcBef>
                <a:spcPct val="20000"/>
              </a:spcBef>
            </a:pPr>
            <a:r>
              <a:rPr lang="es-ES" b="1" dirty="0"/>
              <a:t>	</a:t>
            </a:r>
            <a:r>
              <a:rPr lang="es-ES" b="1" dirty="0" smtClean="0"/>
              <a:t>cristianismo sociológico</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419872" y="2627620"/>
            <a:ext cx="4572000" cy="369332"/>
          </a:xfrm>
          <a:prstGeom prst="rect">
            <a:avLst/>
          </a:prstGeom>
        </p:spPr>
        <p:txBody>
          <a:bodyPr>
            <a:spAutoFit/>
          </a:bodyPr>
          <a:lstStyle/>
          <a:p>
            <a:pPr marL="342900" indent="-342900">
              <a:spcBef>
                <a:spcPct val="20000"/>
              </a:spcBef>
              <a:buFontTx/>
              <a:buChar char="•"/>
            </a:pPr>
            <a:r>
              <a:rPr lang="es-ES" b="1" dirty="0" smtClean="0"/>
              <a:t>Es una suerte y es una pena</a:t>
            </a:r>
            <a:endParaRPr lang="es-ES" b="1" dirty="0"/>
          </a:p>
        </p:txBody>
      </p:sp>
      <p:sp>
        <p:nvSpPr>
          <p:cNvPr id="3" name="2 Rectángulo"/>
          <p:cNvSpPr/>
          <p:nvPr/>
        </p:nvSpPr>
        <p:spPr>
          <a:xfrm>
            <a:off x="3419872" y="3663373"/>
            <a:ext cx="5230416" cy="978729"/>
          </a:xfrm>
          <a:prstGeom prst="rect">
            <a:avLst/>
          </a:prstGeom>
        </p:spPr>
        <p:txBody>
          <a:bodyPr wrap="square">
            <a:spAutoFit/>
          </a:bodyPr>
          <a:lstStyle/>
          <a:p>
            <a:pPr marL="342900" indent="-342900">
              <a:spcBef>
                <a:spcPct val="20000"/>
              </a:spcBef>
              <a:buFontTx/>
              <a:buChar char="•"/>
            </a:pPr>
            <a:r>
              <a:rPr lang="es-ES" b="1" dirty="0" smtClean="0"/>
              <a:t>Aprovechar la situación… Aún tenemos capacidad de adhesión</a:t>
            </a:r>
            <a:endParaRPr lang="es-ES" b="1" dirty="0"/>
          </a:p>
          <a:p>
            <a:pPr marL="342900" indent="-342900">
              <a:spcBef>
                <a:spcPct val="20000"/>
              </a:spcBef>
            </a:pPr>
            <a:endParaRPr lang="es-ES" b="1" dirty="0">
              <a:solidFill>
                <a:srgbClr val="FF0000"/>
              </a:solidFill>
            </a:endParaRPr>
          </a:p>
        </p:txBody>
      </p:sp>
      <p:sp>
        <p:nvSpPr>
          <p:cNvPr id="7" name="6 Rectángulo"/>
          <p:cNvSpPr/>
          <p:nvPr/>
        </p:nvSpPr>
        <p:spPr>
          <a:xfrm>
            <a:off x="3419872" y="4859868"/>
            <a:ext cx="5158408" cy="646331"/>
          </a:xfrm>
          <a:prstGeom prst="rect">
            <a:avLst/>
          </a:prstGeom>
        </p:spPr>
        <p:txBody>
          <a:bodyPr wrap="square">
            <a:spAutoFit/>
          </a:bodyPr>
          <a:lstStyle/>
          <a:p>
            <a:pPr marL="342900" indent="-342900">
              <a:spcBef>
                <a:spcPct val="20000"/>
              </a:spcBef>
              <a:buFontTx/>
              <a:buChar char="•"/>
            </a:pPr>
            <a:r>
              <a:rPr lang="es-ES" b="1" dirty="0" smtClean="0"/>
              <a:t>Esfuerzo por pasar de una FE por convención a una fe por convicción</a:t>
            </a:r>
            <a:endParaRPr lang="es-ES" b="1" dirty="0"/>
          </a:p>
        </p:txBody>
      </p:sp>
      <p:sp>
        <p:nvSpPr>
          <p:cNvPr id="4" name="AutoShape 2" descr="data:image/jpeg;base64,/9j/4AAQSkZJRgABAQAAAQABAAD/2wCEAAkGBxQTEhUUExQWFhQXFxgbGRgYGB4cHBgcHRodHB8XIBscHSggGxwlHhgYIjEhJSkrLi4uGB8zODMsNygtLiwBCgoKDg0OGxAQGywkICQsLCw0NSw0LCw0LCwsLDQsLCwuLywtLCwsLCwsLCwsLCwsLCwsLCwsLCwsLCwsLCwsLP/AABEIAP4AxwMBIgACEQEDEQH/xAAbAAACAwEBAQAAAAAAAAAAAAADBAIFBgEAB//EAEIQAAIBAgQDBQUHAwMDBAIDAAECEQADBBIhMUFRYQUTIjJxI1KBkaEGFDNCYrHB0eHwcoKSQ6LxJDRTwrK0BxUW/8QAGgEAAgMBAQAAAAAAAAAAAAAAAgMBBAUABv/EADARAAICAQMCAwcEAgMAAAAAAAABAhEDEiExBEETUWEFInGBkaHwMrHB0eHxFBUj/9oADAMBAAIRAxEAPwDVYi0bo9mY/UKNbvBRkPm5c6ZdVw48I8PID+KjibCBDfbdRpz1IAUdSSB8axEk2XbXyEksshLOZU7D3ajiLBuwbZgcxxHKksT9pM2HvO1qWtPct5A2lxlYqIYroDpw4jnV7fuLhzkGvIDUgbA9BodaPRFBd/USzCMn5uVDs4U2iTcMg8Tw6U7jjasocRcYLA1O8ydFAGpJOgApBO0bt/KDZRc5IW07nO8KWMkLlTQdRMCdaLw0RSO3sIXIZCQBy/NRDlYZB5uVEwnaSd2jWwcryACIKEEhkYcCpBB6imzhVT2kgMSBJIE8l9elDoVk0issYY2hNxp/Uf2rlzAs7BlJC8R71WVnLiB4h4RwIrr4juyLcTOx5etLlt22Or6iLqHGVfN+1Qw1nuhFwyfeOk1aNg1tzcWJO/Wo2ba4gSw05Gh1PuiK+hWXMCzNnBOX3efWpXbYuDKh8Q48qsGxOVha57Hh86B2pdt4NDdOpJACjzXHOgUcyaLWuyIpitm13Qi4ZPM8T/WvfcWzZ5OT3f5prBg3475VVsudQpJiCARLAaqWXXjm2o5xPi7qD6xp8+dA8qXKOsQu2+9EWzB5jhXbaC2Mrnxfv/en7tlcOCyjTcgDU/1Ndt4ZbwDtvuOlQ8lvY7b5FYmCYNnJOXgvLrUr9nvh7No/UOFPLiczG1G0a8D/AHqV9Vw6yokcgKmKb5JoTSEGRvN+9Dt4NkJdiSp4e7Vhbw6XZYkF1+ayJ15SNaXwnaKX2e2p/DYqxg7jgJ3plEUL3rJvD2bR+oUQXABkPm5fzTV6LA8I05CunBg+0/NG/wDFEuTr+hXZGtK5ZiQY34ajSvVK/f71WUyAI+Oor1NiRLncsuzwT+L5vpVX23eIvWEB9nme83+mwuefTObdWN8d+PZtH6h+1Zn7UY4KMZJANvCLYXX815sz/EW+7P8AuFVceNN7MJRtldg7WaxgrY892+bkEb5SbzMeY8Vof7K1WA7J/wDVviLry7WFtlI28ebN6eER6tzqk7FwhtY6yHJjD4NSR7j3YEf8SR8Kd+zVlsQMRfBMXMVcIM7okIo9NDTp3yn+MNoNfwpu4tFae4sAXI4G4xIUnnlCMehIqJc3MfiO7H/t7SWl/wBdw53PyVR/tq4w14d5cT87ZNOmULPpINUv2HbKl/EP5buIusTyUGPl5vnXKWz38iN6C/ZC2C2OVvy4pm9C6KW/7gT8an2t2Q2I7sM4W1bv27gI1koWlN99THIjpWStOxtLeMj7xjr+IjXVLSFlUjiM4iPStBgMAqYvC4ZZP3fDXXYnWblx8rXJ5ksx+NG21vYTTTNJ2iI/CKhtNzA12B9Z0omHRSDmIzCM2uor5zbuewR28t7Gh55kMWJ+CWkA/wBZp+5iWRe0cYGM2nS1oPPdChSY6PcEfCo3rzZ2h8Guwks7ZiCgMCDMEbg66EVPtA5QTaZRl8xJAC85PA+tY7GuBh1w6mA2Ks2m117uxam6x4mXR996cw1vubmDsXSpU58Xf5O0eAa8Bcaf9goZIhrua5ba5JO/Gsjfvlu0VW9rbwts3Qo3Z3yqix7xzrHxpz7GdnMcMl+Y7xrlwj3szkAn0AAHSlMPkOLxlx3CL3qSzGAMlkkD/uLAc0FArUnaI2VllcN04pUUrnSwWuhfKveXVhRzgWiJO+WatcNctOrZDmZWynQ+aAdJGuhGokVkzce1hbrsHW7jrlq2hOjraPgUGNVbJnbmC9R7SJt2O0HSQLarYVQPzMWVYHPLdtkdGotNrgHTZqsCpJi6QSZKgHdZietDxRMhrTDu92M6RzBGlY4QcQiqfBZwRXMOXLoO6w5b/Vc61PCW4wvZVht3xC336qpe9ljqzqPhXSwxrf8APygtJuXtrl080aAb/wCafSg4E6xeIzEEgTuAdx8xNYvFBvu/aeKXzXbrWU4TBFpYI4jO9MYOwtzGWwjRbwuDIzDcKCEXX/RbzerGlvEuzO0l3h+zDbxN+7beUuuhce5lTbfrOvCmOzbNkWMuHJYhnliDmZyczMdBM5p00giNIrKdmXWGAwtiPFjMRnu9bTOXf5oqL6Ma7jrLDC4skx3t63Y5QclpGj/iw+Fc4S33/ODmu1mx7PPC6QXifhzA3jrQrqtn0/D/AM+lZ7BWfvOMuMhgW7FtQRpAZsyr8EVQfjWiOLj2emaNv5qFCS+AFO9hXtlfB4PNp+4r1BvWzaDFjIJ+Wo0r1WY7EDeLxYwrqAjtbZT5FLQwI0gCZYExw8NVXa/Yty9atQma5exIuXzpCJEkE7GFFtIG+U1oOz0I/F830rly2+cZfw+P9qW8sYqw1LfYo8ExONxpZWLXRZFsBTDBUIPijKAG3JIii/Ze4+Gwtm21q4pCkOGUghy5JgHzLucw01EGtBikGT2fm4VHA24HtYzcaTLJFqjtSF8eq27N3EHzJad56KpaKyvYouXcBZwllXDuvjuMpCW1clmuFiAGJUwoWZJnTer3tzs67etXLSMFS4oWT+UEjM3UZZ0q1vYcKipZiVVVXlAAA+ECoTSjx3JUkjPYvs/ucZg1RSbNmzcAMEgMSo8R2kgceZqKdn3bOIxjIlxi+HtjDudV0Rgyl9gQ2XQ6mBvrWqwqAL7TzcaXtWnzy34fDn8a65PsRqMh2J2KznsxCjC1ZS6bkg6NFvRhwzAECf1UrjcPdXBXcObF3OcW925CsMwF6ZX35UKQV5c63naWik2iAQCZ4QK92fiUYEHzDeabGGSSbrj+7DWprVWyKHtLBZsThGtWnFi2bjFihUSAIWGAIEaSYmTE0jjMK73r5SzebvcE6WfCWCXJbwliIQCQRmPpOgrTWr0Xclxx4hKLxgCSTXu18aiGEcK3HQmB1ygx8ajw8l/p/PoQoSbSSEfs3jmWxYsd26AWbYl0KEMFGaVIka8eOsbalvYdMNcuuwGS7kcEiVzquVlJiAdFYTvJjarezkKawSRPOetLYMOGPeHwz4eg69aVolb25+wuig7ad8S2EvC1cNm3iUa4crZoggMEAzkBiJMcdJ1NI9s9mtcATI4u3cSlxyC0IshBKg5MyIqAmJEHWtbjlYt7E8fF1HH40Y5cn6vrNPjKUSbaMV2t2NdT/wDsmRCM1oW7IA8ym2pMczIj19abt2HfEYS73Nw2ksOiwNVeEjMP+mIBGZtJB6TosGjAnvteXp/Wo4q0xYG2fD+b06UXiqK3J1djEW8PebC2MJ3ThvvQa8xUgSbrHMuniGqnMNNqscfhblm5jxbtue+tW0tEKcuXuyp8WwIY+XfbhrWrdVy6eb6zQsBbK/jEE8PSq8syfCJczNWcE84C53Nzu7KlGAUl1butCUGoWVIzHieWtAxnZb3WwyZCW+8m5efMSBmzOTE5coJCyBPhXnWoxCMXlD7P83X0o2IKlYXzcK5KfKVEGfwaPhr+LPdMRcvIUIXw90LYCw2xIJcFd5EnSrhsOpGfTNz/AIqeDGUe11bnS9y02eQfZ8v84UdO9wdxC/iO8DBhAB48evpXKJ22AbZyb6betep8I7EWWRYYlfAYHvDp1phcaEi2fMRp160G+3ciUE/pFGtWA+u7BZIGp3+em8cfhVJYpSdHNJc8Gbv9rFL82bmZZE6HKTOo13HUU9fxjXD4jsZgafDThSdvsK3OZzcS1MAgZhJ0CZlBIMkKAYJOm9WfaHZ+TVVYDwypK5gGMBiMxIGh3rUgsKVadl5o1ZZejWmMfLy/Nw3Z+NJlCZnaT8/htTdq393lmMqdSSdv7V6xhUVAwiRXsNiO+JDggA8ePWqOTJCc20ZmWanJuPB29Z7+HGgGojj69K63aAINvYqJPQc6hicSbRCoCQTr+nrQbmLQGLaF24tsvpOs/AUufUYsauToiEHLhFbie0ktA2wXaTJ0+MSY0paziwSGt7zsdOuvT0py72azEEsF1nKiwvoZJJ47Zd6SxfZRckSFA2ImenT5gmh/7vp4+7BWjXxyxqGlJ/Y9YRnuNdckMWbQE+EcF/4xU766ETuDSnaShVkgkzoWJBO/BdNYmY5VDsq09wkIyyNSC244wTxGtanTdbjzRuD4LUdLjquqNS+GjLcnKAIAO3xrmPxwdYB0EZiCPKdCwPSQfgaQxPbACR5mgTlMANxGbQR6GqFL+ctJLAgg+JTE6RKmZg8Z4Vm5+qUf00/MzMXTSlvI1PZvaaJaQgyrAZZ1OuwPWmjgzm77jHl4fLnWds94qhEKhVmAyBokzuTNPYXta8vhvKpT37cyPVDMeoJpUepxz4f8AT6aaeyLJ7oxIKLIGoJ2Iry4gWAtttzovX+9TvOqJns+LoOP96nhwtxcz+bly6V2SEkyq0A+5lW72d9xw+XOoXGGJWBovMaGuriSz92R4Pe59KnjfZCbYk+6ONHicAe/qDOL7uLZ3O1DGE7sm5MzuJ29OVM2bauCzeb9qWt32dijCFGx96rNvsSmQcDErIMLzGhrz4uD3X5o+nOp4y53X4YJ6D966balcx83Og0ybCKrG2O6RiZIY6/MV6vXrpuBg4gA6detcp0LSAaV7lv2chUe1MnntT/ZRHez4cpPhka5og5SNuoNVgYYpNNF+ImDT+DxKAi1cLo52bOdemYcuE70fTPfdkTTotO0sEpysE8ee2RlMTDg+LWGUROs7aa0xbwYGYHxZt55cqYmgYi9lGm/D/OVXpUlbEK+DMCw4uEz7PaOvOj9okMpyEKY35fDjQ/vvi7r83ONPWgW8MFJgmCZ1O5/pXmer6iHTxuueC5DG5Pc4iMwAY6aae91P9NhTSqBoNKjNeJPCvL5ss8srky2lWyJNFCyz6VPLU0WlLbgngrsZhAzKp2hjHop/v8AOsz2nbNkq4/6qgb7Opyv/wAhlb/lzraWoJLeoqm+0Nn/ANMzDzWm7wae75v+0tWn0fVShJQ7PZ/P/NBxm07TKbDvJyt8p26f2qzw1sLsAByAiqjsS3uTsKukpnUyaelcGguBq0aaWDSK01ZalY8rW1lfJE9e7LB8SaEcASAflUsOXuQMrIV9wSjDiN5XeZinrLaUniLQzhwNRy0McYPP1rW6fI41b2KkvftMsHdSuUeblQMFbNv8UyTsT+1e+6ZT3wMkgH1FRJGKUjULseBq5kSTKLRy9YZmzIfANxzouIKsuVfNQ2xfdEWoknY8PjUThO6Jug6nehhKVgs5hE7sRcMnnS16wxfOD4OX80eBiVkyF+R0/wDFDfFwe6jWN+EVdhJ0SmJ9qkMkJvXqFjrPcqzDWTrr1rlHud8C3xNw2xNsSeQpi0qsuZvNSuAQ2h7QyeZqb4dmcOpIUbjnSYzae5J3B4q5nyhmRBAGxBA6EaaaaV7G4h1IykuToSTw5/2o+IK3Fyp5v2oVibSwwzt1MT8YNN8VSVMn5EnyhM35uHOTtUEFKqSbiFgBJJAGoGw35yw1qdvEyrEalWIIG+hg/tXnPaMllmqWy+99/wCi5jhSGYFSJoVq4LiyjfHkeopcYpgIurl/WviQ9ea+h+dZ3/GlLgKuw7IjnXrNzMSBpETxOvL5VU3O1FXipk6FTK/EASp+Yr3Z+MBxC6kZ1YFTtIGYEHY6BtuQp0OjmnuiZY2k2XEAUtibQZLinZgQfQiD+9MNQrmxqk4uLtAxMX2aSEVCfFoW9SP/ACfhT+HxUmJ6/D/BVdhv/cOOTv8ATSPkZoeCDIzqx18Kg/pJZp+U1s5MSk2/g/qaSlsaiyQRRVaCKqx2goOnCP6Cp/fN+fKs54ZAuDZfYd5FDbEAQT7wX5mKrhiwiSTvw/z1iqrGX2YoBoFvIWPDwnNl+mvpVrp5Tuu3mI8HdmlsXiWynyBiPQ6GPTWj49ygm0JblSvZZBtt71xiwHSNDTGGtdz5zPU/tW/hx6sUbM7MksjoNhsrLLebjStq8zOVceDgeddu4YuwdTCjhwNFu3VcZF837UEoOLFUCx7lPwgCeVSKrkk71HDL3Ii4Z/UaDdwxLd4D4fd4etFHIAyvvXGYMLggTp1616p9rsLiELvp+9dq3B2iBy0RiV1By9dDRxi8hFridjUcWxUeyEtyprDBSst5uNVpSQTYI4fuZujc6t1r1r24D7ctNf7GuYa4xci4PAPL1qWNdlI7oTz6D+tRGdnWV+LuHvAv5ssDTiJI6TND7NvrcZnUwWJP+789thzUyRzB6Vbm2hTfxc+IPMdap8Fg4uXGYRdJ3GmZdxKjSd/rSOqUIPxZ8Ok/7LeHJa0k7+E8WbLlJ4qSJ+VK4tL0DulzuTHicqo0LZjEk+WAANSRtvRuzOyEtOO6zDzhyTIuySVZtdXGgzdDwNXOGthhIOnMT+9W4dNj1LTuhvjycN1T+plsHirjA95bFtpOzBgw94RqPjTllT3llvduj/uRk/8AtWiXs1OVL43DAFNI8QPy1/il9Th0Rlk4W+wS6hSho5fmSY0tir4yjqR8t/2qONvwQs7/APj+/wADVPexubvWBGREyp1LaT8dPnXm/D1y/PgTCPdlFavxdZ3GX2zOuv5HLJPwEH4144e84TINVBUzsCGPi/4/vRsLes4hANniCseUnQ7+lO4PCOi5SZ1PinU+o59a2prT71b+RcjFPZPYVTDW7VxLRuFrz+RQhduWfKoPi5E6D13vsJ2UHtr3TeBhJcg5jwiDEajXjQuyeyst7vgFFw5ZaNTG0+n8DlWpbQbEyeA56mnY8ePJG2nfyKWbLkhOrVehmu0Es2HQd3cu3MucgEDKgMZ9Y1BnKo10Mc6n292f7WxaUZLSSWy8SToo5TlJLH+a0f3IPDwVaADwMTOUx11rrKgJBIkAD/PnTZxUUqjRSeaad2JfcQntB5oA+A2HoKCjDEiGECYg8aktx88N+FwP+cKJ2i8D2UZvXT40zFYpNi9zFG0RbGs7Hl61JsILc3B5jv1ijYfLlObzcaTss+c5/wAPh/epyNBWSRRiVlhA5HpQ7mKKt3XTfhRce7D8HzfSuyuTXzfWaq1uQyux9gWlLDWTr1616hlm17zafD6V6rUOAWi0wS9wPGZ6mpthS7C4DAHDgaBY/wDUL4wQORFEbFNbYWwCQePAetV5QaR3f1Gr90XFyL5uPSoYdxZXK5nqeP8AevXMMLQNxfMdT1qGExLOpkoM50S4stPQghvo1TirVUgdq9DwwxL95Jj3eHr61PEXFc5l3UQY5T/En50taxV9Stq9ayF5AZTKHkJ3BInQ8qs7HZRTW2FhtSCdDO/zosmF5oSx1z+WTjypPUAtX1XRgQOBjT48vjXTnJ9nctlTvG6jmDJB48KCj6R/kf5+1euKCNgayMXteeL/AM8kbrbyL2nuv7LO9iktrLGABx3PpPmNUNjtFr95uCoNF4gyRqecAmOUVVYxiLhAJywI0ni0jMZbgONMLYdh91tT3j63T/8AGpHlngxHyDE8ROpmWXq8MVGlr4W+y7t+i4+IaxLFDU+X5/uUeK7Re+57lWZScpuAQqoJkAmASSOB204092fgZtqt0ESxZxoQRByjwkmAcp+dayx9jhlAa8ywNFthAojgMynSke0OynsCWIZZIDKI9JHAxWli9mYIJVex0M2PI9KluYXH/Z90YlPErAwyAyOMGBmG3Ecda1H2fzmypuAk7SYB9d9fpUcBicw70bT4GPL3lHGee0RvULRa42W0hdt5PiI1310Ak+lW4+yJZfebpepR6n2tDDJ44+8+DUYN094A8iRPyo2Nw7sBF7Ip80DUjkDIj671Q3/sxicubMpPFQ2v7QapLOJuW3EMZBIAbWDyg7cdqevZClB+HNS+359Cg/ajjO5wa+jN7fxQtgbheLE61X3sN3xDLoq6gg79D0paxj1vrF0hF2hjvz9RuKf7LUPmWzcWFA0gyJ5jh8q8/PHklk0NbrsXFONXZC5iwR3YHj2jjrtTGJFvD21Q8PMx+uvX9qp+0cCrXQgJDoVuXSNNATktz+ogn0U86YsN94HtRAmIPHr8adjnpVdzlTfoj1zDd6RcBIA2HP1qVzELcm2PNselCfEtbIRVOUyNeHwmiXMMEHeL5jv1pM4SCZCwow6wxkcyf5oNzCZn72T6cPX1otgd+PaLH6TQb2IYP3YHh97l09aXBOyFYp2ldF1Sq7iJ6V6o9o2RaUsg1O/XWvVbittyV6FnjSY9lGbrtTOHK5PFvxpXC2xh18RkcyaI2F7xhcBIjhwPrSYuUnuQcw5fOe88n5f70/gsUqXDpKn8wA8HT0NKX8ULvslBJ4wR4T1kiPrVj9n+z8iDNBIOm5+Ou561YwY/fTQM3tuC7UxRbPaPhDlVzANpO5BiJiPiRVrcVm0UgDiIM9ADw+VL28JbuMbkfmYBgx1I8JMg8xEfpqq//wBEwe7bARypORlMg6kQwBkEFSD6g61Zj7ifiPn9hVW0ooVx+JAuBUjTzqdwPhx2ojKSNCKDgLq2A+bV7tx3JGpYs05QAJMCAAOVKYjDJdbMuIC5gJWRB9fEDMcPmKxMns/H1Erd/FFzFKcHU6X3FMTdOeQFmIDDXXg0Hc7xOmg3rTfYbAhLLXeN1iQTvlEgGeJY5mnjmqo7O7BNy4FLOFAYue6dI1UKoLgTmljIBjJW5w9pURUUQqgKo4AAQB8hW/gwQwwUY9kl8kH1vUY5RUMbvzf8BBSna+EF6xctn8yMB0MaH1BpyagzU3Uo7szD5JYxbXiEAgyFA67R6Db4GvpnY/ZqWECqNd2PFjzn9qxH2T7MBx+LcSVtsSOWe6JMegZtOGYV9GVat9V1OtxiuKsrdNgUG5Pk8a+a/wD8nWCl21cQefeOaMJJ9Q6/I19MIrJ/a/spsRctLbK5kS6xVtAQxRd+GzRzg1HTZFDIm3SGZ46sbpWZzsvtR0ZFZpSRMAAgE6wd+J3mttjMDbsq11EhlBJytlkANOY7EAMTryHIV88xPZr4e6ovOIc7KMwtsIOVuYKsDAjh8d/2NiB93a5dvm4oz5nfKAqiZkKAIjXXgaLrY43JPHGrvf7fUV0mumpu6+2wp9n7a3XvXixcXCsCBAyqEO2+2/OY6c7cwyox7gRecAmSSMq6DThudutNWwllUe2ZVyAEzQGDkEETJLBdhpMnpQu0b1uy3eAQGBLsZ3BETPqaxMyePE4yq/8APPxNGH6thfDuuU5/NxmlLOcOS/4f5f70Z8GLrC7O2w4H1qRxa3JtCMw36VQU5sawXaBY/gxm+ld7xQkHzfWa4uXCrqfDzJ/rQrmEDN33HgOEU6K8yCuBYE95Efl9OtdqeLureBVeB16V6mr0O+I/hD36+0ED3T+9SfEMjC2ASp48BXsc5I9jGb6fGmMO6hYbzcaUskVygyGH7kFmDQVMOQJMjSI4mhXO1rmU+MpbYhURVm8zcpnKo5xMc69ZdlYm5+H+WJJ+XE1YYS9bhnQA3grCdIQTETtOxI3+lPxyjLh1+4vJxsV3ZZxqd4CtsWYkKM2dSSJK5gOBJO4JkjjXbQ8Ahco4DTYGAZGhkCfjV92a7kFrhBzGF8OXQD1MkmTWfu22tm4CAUDNlAmcoJECTEgRppt8K7qMKlBafgN6WSi2nyS7J8eKtjfLnPyUifmy/KtXitVjmVHzYA/zWQ+yt8NidA2lt9xzNo8zuGH15Vsrw09IPyM/xTvZ0NOHfu2yOsnF5Vp7JfuQw27cyf5MfSmRQbB1P+cSP4o1XXRUkcY0revAanYR9TA+tEvtVbjGm7Ztz79w7ahBAH/J1P8AsPKqs5anSCSpWKfZHAC0jiZdrt1rhjdyVJ+AACjoBWjt1iRi72HvXCp8JuXCyFZzEXRqsQZ7p54+StnZuAgEEEEAg8weNFCWp2+QZKghNVl91t4pCdTfUW16G2Lt36hj/wARzod/7R2AWAZnKkhsikhSNwXMIvxNVXaXbneKMgVMrowYuS3hYGPZKwAIBU+LZjVuOGb4QiWaEeWJ/b/CeO28aEFf9wgj4lS2v6RyrHhn1XVrb7kN6RmXZh/SvprXLWNsMoYZiAYnVG4fWR1r57fslGKsIYEgjka1ejanjeOXK7MzOsTU9ceGPjHNdyI7bMoWdFQCNuRECKvcGTenvViCdDx61kEtljAEk8P84Vqird0iW2BuKoGbh/fl8KwPa3s/Dhn4mN7ye65+a8jQ9nZsmRPUvmdvXmtsEQSp3Pu/1o12wFGdfNz513C3gqw/m40vZVw5Z/w9Mo5Vl+JFco1TuEm8s3Vg+6daBevMHyAHJ707dKZ7RJcexIDc+FeF5QuU+au8SL4ZDK7tO0La5k3/AHr1RAZZNzVSdOnSuUakgdyysW1wy6nw8yefU0RsH3hF3lty/vQcG3fD2ix0OvxqVy+6MEUSh3Pu0E6oPv6h2xIuzbB8Q36VHDOmEVUIBQeEDTUH8uuk6D5V29ZFtc6eb969hLfeibog+6dYoIalJOILpr0OYuz3zvelwRIWQVyxBBAPEGDP1qWYX1NpSTEqxnWePoZoRvPn7uPZx5v4o+ItC0M1seLkOJ/rTqlJts7gD2BIutcJki4LZ6KUVV04eJVOnAmteaxovQhzBl76FlQIRwSw9DqTm/TWrwt8sgJjNs0bZhofqDV/pK8NR7oVkjTBWLviHXf11H7qfnTNx6rcX4WPIyw/+wHXZh8a9Zx2Y5QCbg3UbRwfNsFPDjw4GnZGuxLjtqC4m/l11JOyjcn/ADjVK2Ektcc5mZkB90AMmVQOS+KDv4mPGrhrUSx1aN/4A4Ck76xa6llP/eDVKUq2sZFJlXbvh77Wn8ykPPHK6KpjlJRgfWtB9m3AtC1ILWfZkcco0QkdUC6+tZ42iMdI8rYYH4rcI/Z6tAhzB0OV12PMTJRuan6HWuhmUHv3BnC1sUWHwK3rqKSRLnxCMwHeYloUkHLOVdRyrW2Ow7C7pnPO4xuH4ZyY9BWU+zmJ/wDUWrZEMC4YcVZFueEnifaTPEGeNbTFYpbaF3MKo/wDma1uozVuntRnYMNqmrdlZ2tctWnswhDZiYthVkBSsHUeGWGnSqj7UYBb5R7TIrllRw+khjCuPeI2gbzuIpUXXvXDdfQnYe6o2X4bnqTTzKF1DAuo0XfLO5HKQP35msXB7SzPK5Q47Gpn6CHhqMue4vgEt25soPaEeJjuevQb6CjLbXCgk+XUmdd6O1hQub83Og4Kbv4oiDtzHOheWTd5HbAgoxVLZEWwgukXOWq1374LhNoeYb9JqGId0YKglDufd/rR72GVVzL5v3pE8kWHaADJhV/T89//ADULmCDN335uHpyomCU3B7YQeW9AvXHD5APZ8Ty6UtQb3R3IriMQLwKjgYPQivUTtC2EWU81epyTQNeQ1i2LiLRhudMYe8oXK3mpZFXDLOy/1o33QXCLvEbVM8T7E7EcMrq5Zz4D5Ry9anjAz/hGIiTzHKvfeRdJtcRo1dFxcMoH5dh/SlanEh8+oVbq5cv5uVDwasjE3TIJ06DlU1wQLd7+aPpyoli6uJPdxKgkPvwGo/znTo5dWxFlhhsGjeMgH3ZEgRrNA7ElbKt5gWfMEzNBzsARm8RiII6abVaXmhSBvlMAcYGwpH7NN7BVIAILgCRqMx1A4DXTpFW46VkSvt/KF29LfqFyte2VrSgyGYDPPAqpkL/u9MutN4bBrbWFEbSeJgRJ60ytdIq047UKsRxduRFAxtmVA6j6EH+KsilAxK6Gqc8HLGxmZvtAOt62yobim3dUgMoIOa20w8AjQ8ahhO0s4BFq7B97IPh+JpTXbBKthyONx1Pxs3D+6il8Fby3ntAaZFu5uANx3BT4lCwJ94jlSJ4bSrmhyluQxGDNx0uqFt3knLcmTtGVhl8aGdVn0IOtevYO7duAYh50Btm2MiI0HMMhZixj3p0narO2mtGv4BbqQZBGqsCQVMEZtCJ3OlTjeScdB20HqRVp2feRZ9m0AmAGBMDfc69PrUbF62rNFw3FgAMSPFA30AiNv/NO27d65mtG5GSA7d2RnlVIyksRxYHelr3Zqu2Vv+k0L0gAr/2stdKFLZUr/wBheK5fqYqtlw+cn2fu8utExjd6ItGD73KunGy3c/m/iosi4VSwHh3MCfjSMmK+DmEw98IuV/N+9AtWnVy7HwGIHu0QYUXouHcar0ri40XGNriIn40inFgNUcx03h7IwfeAqPfqBkPm5VK4y4VdB4eQ13NcbChj3seKNOg5VYhl7A2VhttblnMg7dOlcot3Ei9KbQda9TtVh35juAU3B7UQeUz8a9dLqwVR4OJ5VPEt3oi2YPPlRbOIVRkbzfvURl5kWzmIshVzJ5v3rmATOJuiG5cqhatsjF3PgOw5V7FKbsG2Y21HHpSsrTOOh37zIPwuf8Va2cM1vx2gDpDLtmHAg8xr60ph7oIFsCX2jlrE+g3qzTDXLU92VZNTlaRHoROnSKd0WO25A3+eYrimtXoz50KKxykZSRAmCRtoPLUfspgEW2rAlnXvEZjEmWBkwBrAWmkuW7oCucrg6rmhlbodDHXjXQzWNDnuW/e8zL0I3K9d6uLpU8iyfn1OlxpWz8vzktRXarV7cw//AMyDoTB+RpjD9oW30S4jHkrA1YoTLFOPKY1Q7q6VLNUGNBJWgUUnbFqTYnbvW/8A1738kUh2UX767MQVtmDqTqwVhy2cEcdNtZa+0OMRQilvad4hVBqza5SI4aOdT0qeAIa47gaZbafFS7H/APMfKqz538iwr7oew9qTrTqrXsOulC7SS4bVwWjFwq2Q6aNGh1Eb1YwxUVYuc7ZX9mx3+IgqdV2YsdtZB0XXgOMmle31uLcRreziH6BePrqB8Khgbd43bi51VsyM0QcxAQuPINIIGnEmrjtNPBm9w5vhBB+hn4UhPxcMlVU3+/xYb92S38ime0uSR5ufWl8Bmb8aJkwOEcD61Y9n9koy96QVuOc0jcCAFBHEZQDB2zGKF2vgXKwDH6hw6xwoPAko2HGaewhiS4YC35PzdPSmL1tQsr5qHYxS2wFYiTt+qg27DI5uEkqfy8F6iqWWKDaCYBSw9tGblwoF7PnhfwuJ6/0ouJP3hfZtH6hXfvQUd2fPy59aQkBQr2kgC+DzdK9Qu5NuWYkg/TpXatRltuddDpC4ZZA8PID+KKuGFyLhHiGo6UPs7M340Tw5dDXL+YOAnk/N09KOHvbBpBFxQuk2jw3/ALVy5cXDABR4dAAOE0XEqoSU83Ch4ASPa+b/ADQUE8R2w1g+zFuMXbcrEjcGQRHpE/EVYq11CO8dGUkLIUhtdATrFGwVvIirERv6nU0W9aVwVYAg8DWvgxLHBREvJez4PX8Kj+dFb/UAaUZblonIveW+CgjMvpOjDpIiuXMAyibTvI2VmJB/TrPzo9vtG2dC2RuKtoR896cQrrbdAR2m50+7Xj65B+70tfvYa6Qt+3kfh3y5Sf8AS8wT6NVj9/tDTvEn/UKMVV11AZT6EGptHKSi7pr4CFrsoKPBevKvIOCPmyk/WhYjs6wvivEOT+a8wPyzaD4CjN2Ja/KGT/Q7KPkDH0qNrsm0pmCzc3JY/DNoPhQtJjVkXOp/RL72UXauJsCyy4dFZs1ojulGUMtxCMzgQNQNzxq77NtgLpxZv3y/xSvbeKsrbKPcVcxXT0dSdBttv6U72KZtWzzUN/y8X81VlC2dPi6fz7log0qUVBTUpp1UVWL28FbV2cIodt2jUz1+A+VEv2wykRuCPmIok1wmuIMx2yXcLcCtCrbZHUMxVznLSgMFRkQEaebfWiWe07hysHBTOc0IGcAL4rZURlIYHxCdTHKSNiXs3LgDBkzyLbAAgMA3hYfqz6EH1FLdp9o4U5WKnOG/IFzLzk7fzp0oFJN0uRsMc57RVlrewVq9BZYeA3AOkjSY4/PbjWfLt372e8z2wBDFAGnWRmWFYDQeUGZq5tDurOceJioCkHhqVEH9Jkz89BVdeVcvh83DnVPrZRVLuTCwOIIwy+ASPdUfxXTh1b2h83Pl0r2ARv8Arat9KBfR8/h/C4/5yqjBoamLNf72VIIA+vpXaPj1GXweavU2gqTJ3m79YttH6hwo1vEhAEbzcOtRvRh1lRpyFESwLgFxonh0pkJNAX9AVqybbG4xJU8OC+lNYW6ty5baRkDbyIJgwOvigesUtaxRuMbZBgbk7H0r2KuiwIVcynTKNd+nKglmUZJ1wc7e3c1cVNazeEDA24v3FzMAFJDKRqxHiUnygxBrRhq08WbxI2iu00TiovZU+YA+oB/euipTTbIIpaUbAD0FJ3uz9c1pjbPEAAq3UrtPUa02KlXWSpSTtFafvQ0mwepzD6f3oT9n3bn413w8UtjKD6mZI6aVbGhXGoJSoZGbXCX5+xl/tVhreHwV5rdtFM2ohQJJvWwASN5JFaXB2Aiqo2VQo+Aj+Kzv25BbChAJzYjDyP027q3mMDU+G02laXDXVYBlIZTqCDII5zURnZE5N8hq9NdBr0U3ULsjNcmukUpjMalvRj4jsg1Y+ijX47VzaJ5Kjt23GItvrrbcHlKMpHxIdv8AjWawfZy3Xi3dDAROmoBmPjpVtjcW2Iu5Li5beUhQDtmEEsw3eDEAwJO+4WXs9cKWuWyzSAAmkxx14maqTyxjbTNLpsnhwlvT7DP3hrTKjvK5SoQifFpDKeGgYEdREa11cMUY3ZJmPDwEchRrFtbgzt5v2oFvFF3NsghRHi4GsqbcnuV2duMMUvgML7ymDoeFdOLC+yPnjTqOdSxrdyJtieg411bKsuc+apjjfmDX0EGw3dEuZIPWY9OleqSXzcJVhAH1r1PTo7dcjXZ6MPxjJ4GIFRv23LgofB+Yc/SpYn2wyyVEbjf4URMRkXJE9aXh5oKu53EAFYTzcKjgVyiLpluf9KClnu2NySc3DgPTlXsSnf8AEqAQdN//ABTp47JrsRuWGZ50NnipEyZ0NPW7lu26NNwLPii5cYLoYJXMQEnfSB6TAVxZAyxtpQ8PZ7li0k5jPp6chSYOWN2nsRJWtzU28WjAFXUjmGB/aircB2PyrHX8It4hoAKkbAAk9TxFGweIVHbOoYMFAEDw5RBA6E6z16VoY+pU3VCXjpGrmug1SXr+USjOnSQ4+T6gehFVifaa+NO5suSdDna38xlePmatJojQzWOaCxrOntrEup9nZtxuQ7XD8AUQD1M+hpfPfGr3nyz+VhJ020QZRJmZO0UuVPcJRd0WPatwd7aQ/lW5c9CcttdOod/kaqRZvrcJRzb0LkqB5VKrlZT4W85aSJ8ETrU7fZylu9E5uJLMzNw8TMSTE6CYE6V6+O9uW31BQEaHKdSDIcajaCNjx2qs/wBY1R2LrC4nEDzMjjnkg/Qx9KYF+9zX5R/J/aqo9q5IRJzE/mggCCT1O2gpm12hfCZvZsOGhX5iT+9A8ml7yYtxT4R1sFeuu2a9dFuBoAEK84ZILk8yYHInYHanY/d5WswqkgOI1M6DXjJIGuutdTtW+5hRbHz/AJBpXFX3LAXbjNBBCrKLIIImDrBAqZZsTjT3I0yTDsy5Y40DBW2Se9M66GNhwFROFhu9kzy4fLnXbpF8FTIEa8/pS7tbDDmIsMzBrZhZ1HPpR7hUrA81Dt3+6GTevLhchN2dTE1TyXZNnsBbNsRdOY8z+1CvWWL51Ps+I59aLdQYgQZC/WuNiMns+POjhKLIvuCxkMsJvXqE1gWZcSSx1/tXaa0iT//Z">
            <a:hlinkClick r:id="rId3"/>
          </p:cNvPr>
          <p:cNvSpPr>
            <a:spLocks noChangeAspect="1" noChangeArrowheads="1"/>
          </p:cNvSpPr>
          <p:nvPr/>
        </p:nvSpPr>
        <p:spPr bwMode="auto">
          <a:xfrm>
            <a:off x="53975" y="-1638300"/>
            <a:ext cx="2676525" cy="3419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20" name="Picture 4" descr="http://www.ventadlibros.com/image.php?ruta=images/S0154004.jpg&amp;ancho=200&amp;alto=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07" y="1781175"/>
            <a:ext cx="2654045" cy="3078693"/>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1229" y="5148078"/>
            <a:ext cx="1108637" cy="1296144"/>
          </a:xfrm>
          <a:prstGeom prst="rect">
            <a:avLst/>
          </a:prstGeom>
        </p:spPr>
      </p:pic>
    </p:spTree>
    <p:extLst>
      <p:ext uri="{BB962C8B-B14F-4D97-AF65-F5344CB8AC3E}">
        <p14:creationId xmlns:p14="http://schemas.microsoft.com/office/powerpoint/2010/main" val="1874091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194517" y="5115295"/>
            <a:ext cx="4683526"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_tradnl" sz="4000" dirty="0" smtClean="0">
                <a:solidFill>
                  <a:srgbClr val="CC3399"/>
                </a:solidFill>
                <a:latin typeface="Arial Black" pitchFamily="34" charset="0"/>
              </a:rPr>
              <a:t>INTRODUCCIÓN</a:t>
            </a:r>
            <a:endParaRPr lang="es-ES_tradnl" sz="4000" dirty="0">
              <a:solidFill>
                <a:srgbClr val="CC3399"/>
              </a:solidFill>
              <a:latin typeface="Arial Black" pitchFamily="34" charset="0"/>
            </a:endParaRPr>
          </a:p>
          <a:p>
            <a:pPr algn="ctr" eaLnBrk="1" hangingPunct="1"/>
            <a:endParaRPr lang="es-ES" sz="4000" dirty="0">
              <a:solidFill>
                <a:srgbClr val="CC3399"/>
              </a:solidFill>
              <a:latin typeface="Arial Black" pitchFamily="34" charset="0"/>
            </a:endParaRPr>
          </a:p>
        </p:txBody>
      </p:sp>
      <p:sp>
        <p:nvSpPr>
          <p:cNvPr id="8195" name="Text Box 3"/>
          <p:cNvSpPr txBox="1">
            <a:spLocks noChangeArrowheads="1"/>
          </p:cNvSpPr>
          <p:nvPr/>
        </p:nvSpPr>
        <p:spPr bwMode="auto">
          <a:xfrm>
            <a:off x="8278491" y="228600"/>
            <a:ext cx="526106" cy="7078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_tradnl" sz="4000" dirty="0">
                <a:solidFill>
                  <a:srgbClr val="006600"/>
                </a:solidFill>
                <a:latin typeface="Arial Black" pitchFamily="34" charset="0"/>
              </a:rPr>
              <a:t>1</a:t>
            </a:r>
            <a:endParaRPr lang="es-ES" sz="4000" dirty="0">
              <a:solidFill>
                <a:srgbClr val="006600"/>
              </a:solidFill>
              <a:latin typeface="Arial Black" pitchFamily="34" charset="0"/>
            </a:endParaRPr>
          </a:p>
        </p:txBody>
      </p:sp>
      <p:pic>
        <p:nvPicPr>
          <p:cNvPr id="8196" name="Picture 4" descr="cristo abr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17594"/>
            <a:ext cx="63722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80" y="5373216"/>
            <a:ext cx="1108637" cy="1296144"/>
          </a:xfrm>
          <a:prstGeom prst="rect">
            <a:avLst/>
          </a:prstGeom>
        </p:spPr>
      </p:pic>
    </p:spTree>
    <p:extLst>
      <p:ext uri="{BB962C8B-B14F-4D97-AF65-F5344CB8AC3E}">
        <p14:creationId xmlns:p14="http://schemas.microsoft.com/office/powerpoint/2010/main" val="333696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strVal val="4*#ppt_w"/>
                                          </p:val>
                                        </p:tav>
                                        <p:tav tm="100000">
                                          <p:val>
                                            <p:strVal val="#ppt_w"/>
                                          </p:val>
                                        </p:tav>
                                      </p:tavLst>
                                    </p:anim>
                                    <p:anim calcmode="lin" valueType="num">
                                      <p:cBhvr>
                                        <p:cTn id="8" dur="500" fill="hold"/>
                                        <p:tgtEl>
                                          <p:spTgt spid="819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ppt_x</p:attrName>
                                        </p:attrNameLst>
                                      </p:cBhvr>
                                      <p:tavLst>
                                        <p:tav tm="0">
                                          <p:val>
                                            <p:strVal val="#ppt_x"/>
                                          </p:val>
                                        </p:tav>
                                        <p:tav tm="100000">
                                          <p:val>
                                            <p:strVal val="#ppt_x"/>
                                          </p:val>
                                        </p:tav>
                                      </p:tavLst>
                                    </p:anim>
                                    <p:anim calcmode="lin" valueType="num">
                                      <p:cBhvr>
                                        <p:cTn id="13" dur="500" fill="hold"/>
                                        <p:tgtEl>
                                          <p:spTgt spid="8194"/>
                                        </p:tgtEl>
                                        <p:attrNameLst>
                                          <p:attrName>ppt_y</p:attrName>
                                        </p:attrNameLst>
                                      </p:cBhvr>
                                      <p:tavLst>
                                        <p:tav tm="0">
                                          <p:val>
                                            <p:strVal val="#ppt_y-#ppt_h/2"/>
                                          </p:val>
                                        </p:tav>
                                        <p:tav tm="100000">
                                          <p:val>
                                            <p:strVal val="#ppt_y"/>
                                          </p:val>
                                        </p:tav>
                                      </p:tavLst>
                                    </p:anim>
                                    <p:anim calcmode="lin" valueType="num">
                                      <p:cBhvr>
                                        <p:cTn id="14" dur="500" fill="hold"/>
                                        <p:tgtEl>
                                          <p:spTgt spid="8194"/>
                                        </p:tgtEl>
                                        <p:attrNameLst>
                                          <p:attrName>ppt_w</p:attrName>
                                        </p:attrNameLst>
                                      </p:cBhvr>
                                      <p:tavLst>
                                        <p:tav tm="0">
                                          <p:val>
                                            <p:strVal val="#ppt_w"/>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blinds(horizontal)">
                                      <p:cBhvr>
                                        <p:cTn id="2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Una palabra de esperanza</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203575" y="1196975"/>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¡ALGO QUE ESCUCHÉ!... Y QUE ME HIZO PENSAR</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203848" y="2090231"/>
            <a:ext cx="5256584" cy="646331"/>
          </a:xfrm>
          <a:prstGeom prst="rect">
            <a:avLst/>
          </a:prstGeom>
        </p:spPr>
        <p:txBody>
          <a:bodyPr wrap="square">
            <a:spAutoFit/>
          </a:bodyPr>
          <a:lstStyle/>
          <a:p>
            <a:pPr marL="342900" indent="-342900">
              <a:spcBef>
                <a:spcPct val="20000"/>
              </a:spcBef>
              <a:buFontTx/>
              <a:buChar char="•"/>
            </a:pPr>
            <a:r>
              <a:rPr lang="es-ES" b="1" dirty="0" smtClean="0"/>
              <a:t>“TRES CUARTAS PARTES DE LOS CATEQUISTAS ESPAÑOLES ESTÁN DESILUSIONADOS”</a:t>
            </a:r>
            <a:endParaRPr lang="es-ES" b="1" dirty="0"/>
          </a:p>
        </p:txBody>
      </p:sp>
      <p:sp>
        <p:nvSpPr>
          <p:cNvPr id="3" name="2 Rectángulo"/>
          <p:cNvSpPr/>
          <p:nvPr/>
        </p:nvSpPr>
        <p:spPr>
          <a:xfrm>
            <a:off x="3312368" y="3231325"/>
            <a:ext cx="4572000" cy="978729"/>
          </a:xfrm>
          <a:prstGeom prst="rect">
            <a:avLst/>
          </a:prstGeom>
        </p:spPr>
        <p:txBody>
          <a:bodyPr>
            <a:spAutoFit/>
          </a:bodyPr>
          <a:lstStyle/>
          <a:p>
            <a:pPr marL="342900" indent="-342900">
              <a:spcBef>
                <a:spcPct val="20000"/>
              </a:spcBef>
              <a:buFontTx/>
              <a:buChar char="•"/>
            </a:pPr>
            <a:r>
              <a:rPr lang="es-ES" b="1" dirty="0" smtClean="0"/>
              <a:t>Sólo Dios conoce la dedicación, el amor y el entusiasmo…</a:t>
            </a:r>
            <a:endParaRPr lang="es-ES" b="1" dirty="0">
              <a:solidFill>
                <a:srgbClr val="FF0000"/>
              </a:solidFill>
            </a:endParaRPr>
          </a:p>
          <a:p>
            <a:pPr marL="342900" indent="-342900">
              <a:spcBef>
                <a:spcPct val="20000"/>
              </a:spcBef>
            </a:pPr>
            <a:endParaRPr lang="es-ES" b="1" dirty="0">
              <a:solidFill>
                <a:srgbClr val="FF0000"/>
              </a:solidFill>
            </a:endParaRPr>
          </a:p>
        </p:txBody>
      </p:sp>
      <p:sp>
        <p:nvSpPr>
          <p:cNvPr id="4" name="3 Rectángulo"/>
          <p:cNvSpPr/>
          <p:nvPr/>
        </p:nvSpPr>
        <p:spPr>
          <a:xfrm>
            <a:off x="3312368" y="4438853"/>
            <a:ext cx="4572000" cy="646331"/>
          </a:xfrm>
          <a:prstGeom prst="rect">
            <a:avLst/>
          </a:prstGeom>
        </p:spPr>
        <p:txBody>
          <a:bodyPr>
            <a:spAutoFit/>
          </a:bodyPr>
          <a:lstStyle/>
          <a:p>
            <a:pPr marL="342900" indent="-342900">
              <a:spcBef>
                <a:spcPct val="20000"/>
              </a:spcBef>
              <a:buFontTx/>
              <a:buChar char="•"/>
            </a:pPr>
            <a:r>
              <a:rPr lang="es-ES" b="1" dirty="0" smtClean="0"/>
              <a:t>Hay cierto sentido de cansancio… El Evangelio ya no resuena…</a:t>
            </a:r>
            <a:endParaRPr lang="es-ES" b="1" dirty="0"/>
          </a:p>
        </p:txBody>
      </p:sp>
      <p:sp>
        <p:nvSpPr>
          <p:cNvPr id="5" name="4 Rectángulo"/>
          <p:cNvSpPr/>
          <p:nvPr/>
        </p:nvSpPr>
        <p:spPr>
          <a:xfrm>
            <a:off x="3275855" y="5662872"/>
            <a:ext cx="5642719" cy="1643527"/>
          </a:xfrm>
          <a:prstGeom prst="rect">
            <a:avLst/>
          </a:prstGeom>
        </p:spPr>
        <p:txBody>
          <a:bodyPr wrap="square">
            <a:spAutoFit/>
          </a:bodyPr>
          <a:lstStyle/>
          <a:p>
            <a:pPr marL="342900" indent="-342900">
              <a:spcBef>
                <a:spcPct val="20000"/>
              </a:spcBef>
              <a:buFontTx/>
              <a:buChar char="•"/>
            </a:pPr>
            <a:r>
              <a:rPr lang="es-ES" b="1" dirty="0" smtClean="0"/>
              <a:t>“La juventud de hoy está corrompida, es malvada, impía, perezosa. No podrá conservar nuestra cultura”</a:t>
            </a:r>
            <a:endParaRPr lang="es-ES" b="1" dirty="0"/>
          </a:p>
          <a:p>
            <a:pPr marL="342900" indent="-342900">
              <a:spcBef>
                <a:spcPct val="20000"/>
              </a:spcBef>
              <a:buFontTx/>
              <a:buChar char="•"/>
            </a:pPr>
            <a:endParaRPr lang="es-ES" b="1" dirty="0"/>
          </a:p>
          <a:p>
            <a:pPr marL="342900" indent="-342900">
              <a:spcBef>
                <a:spcPct val="20000"/>
              </a:spcBef>
              <a:buFontTx/>
              <a:buChar char="•"/>
            </a:pPr>
            <a:endParaRPr lang="es-ES" b="1" dirty="0"/>
          </a:p>
          <a:p>
            <a:pPr marL="342900" indent="-342900">
              <a:spcBef>
                <a:spcPct val="20000"/>
              </a:spcBef>
            </a:pPr>
            <a:endParaRPr lang="es-ES" b="1" dirty="0"/>
          </a:p>
        </p:txBody>
      </p:sp>
      <p:sp>
        <p:nvSpPr>
          <p:cNvPr id="6" name="AutoShape 4" descr="data:image/jpeg;base64,/9j/4AAQSkZJRgABAQAAAQABAAD/2wCEAAkGBxQSEhQUEBQUFRAUFQ8UFA8VFA8PDw8PFBQWFhUVFBQYHCggGBwlHBQUITEhJSkrLi4uFx8zODMsNygtLisBCgoKDg0OFxAQFywcHRwsLCwsLCwsLCwsLCwsLCwsLCwsLCwsLCwsLCwsLCwsLCwsLCwsLCwsLCwsLCwsLDYsLP/AABEIAMIBAwMBIgACEQEDEQH/xAAbAAACAwEBAQAAAAAAAAAAAAACAwABBAUGB//EADUQAAICAQIFAgQFAgYDAAAAAAABAgMRBCEFEjFBUWFxEyKBkQYyobHwwfEUI0JSktFDcuH/xAAZAQADAQEBAAAAAAAAAAAAAAAAAQIDBAX/xAAkEQEBAAICAgEEAwEAAAAAAAAAAQIRAyESMQQTIjJBQlFhgf/aAAwDAQACEQMRAD8A8Ah1cAa4mmtHTa0kHXWaa4C4D4IzqjoGiCM8RkZk6DSi+YQplSuFobPcwXcZJWguZWibPjk+OYXPyLlc30K0G+d/lgq3JigmzdRUKg+lG+ivIvS0HX0en3M7TdfgWlxu/Ze56eij1wcnhjUU2+2Pub4apPr9jny7qb7ba4Ri89X+gnV3+X9EBK/0wv3Ml9vgJCoFN5NdTMtMDT0HUrttwYrb0NumcjUz3FDK10U4s5+lsC1d2zMmmma4zpWLv6OR0lLY5Oikb3PYjIxXTMd0y7LDLdIUgC5lOwzysAdheg1/EIYvikGHzSCHwExGRZ1UNMBqkZYyGxkSZ6kXziOYFzAmn4guVghzK5w0R/MDK0RKZURgzmyMriVCJpqgK0zaKzpaeszUxN1KM7Q20RNlV3Kc74yQm/VE6N07eJvZLpn7nc4bY8Ly+vojwulvzYs9NzqanjE45jT+d45pvDUPCS8k5yRnJbXu41uRpjosLOz9tz5vpabHvOc5N9W5N5+51NLo8dMp+U2mYXkb/Quvb2WMASkeeWuvq/1fEj/tl1/5dTbpeM127Z5Z94S2f0fcJnKzy48o03SOXqGadVbhM4113qaYxmw6+zDx3f7FaYw2Xucss10yNfUax3dFM2Tnsc3RM1TmZ0JOZltmFZMyXWBIAWSF84FkwHIsjOcsQ5EAPBKQakITCUjrsJoUg1MzKRfMTobPcwXYKyTmDRbM5iOYrIcIgIOKyPriDCJorRNqh11muqAqtGqtEUHVobKYnOAJWCA52YMt1wFtpmssKkDRprcPPjL/AK/0O9wrTLGZe7f7nnNIss9dw+v5GvKa+6Ob5N9Rpwzu10+H6nTzfJFzUl1n8qrivOX2NUFD/wAc4zX+6LyeC1ddteVvyvq1lcy9UHwfXuDT5t+y7L2OS9OizyvT2mqOBrHnt9e6O38eNsOaDxLG9b658x8r0OPqqnuQqTXVBo+LSz8ObzF9G+o7iCai32wcjUaXr6foPs4h/kxWczeE/KS7v9Ds4bvqubl49XcZ6WbapHPpZrpkdFQ7mklsPlMx6V7DZTM6SrZmGyY66ZinIYSciuYVORFIojckF8xBB4PmLUhCYaZ3WMvI5MvmFcxOYnQ2ZzFoBDIipwyER0ULgPgiKsyCNFcRdcTRBEmbXEc54Ec+BUrBaI2dwqdoqUzPZYOQDstAi8ic5H1laJ0eG15kj2PC690jzHAo7v16Ht+DVbp/zJ5/yLvKurhnRfEtGnHdbroeQ4ppFhzisSXXHc97xO08nxCHV+cnNXRJ24ei12MJs9BwrVKT5Zv5X36yizyN8eWTXTH7dv56G3T2Sjh/zAKs3HtOJcKrlFOEm31zJrEv+KweK1tMo279MPPq+2DraTiko/8Aq+vdBcY0/MlNdUnnw4m3Ffum2Gc6rm1M1Usw1yNVMjurmdrTy2CnMy0zDsmZUg2SMtshk5GW+Y4SnMtSMykGpFA7mIK5iwDwyZfMKyWjucfkYmGmLTCiKqlOiNiKgh8ImdbQyCNMEKgh8URVm1oY7BDkA5jGzpWC3YKcxUpBotjstEZyU2XEqTQMiPrM6H1IVFdzg0kvue04bbhHieG1dGe64HCDXzN+M7Hmc3eVdnF1CuIWZXqcLVWHq+KcEco81M1Jf7X8svozwevucZOM1iS2aexlI1l25XFkvzfR+wiOqlGOHuvAHFb/AJX4OfwnmscYRTbbwkstvwaTDraM8+9Pc/gyKsbyspeei27/AKHeU4WTUGlvnptsjFToP8Hp1FP/ADJbzx0TfYrhlbi+fv29EZ2/d0PH7duHxjQ/AulD/TtKL8wluv8Ar6A0HQ/Fk+a2Eu/Il9pPH7nOqZ343eMrlrfBlzmJrmScySSUzJqJDJSE2McICYcWI5hkWaaBuSgMkDRPEFpglna4/HsaGwQuCHQRGVa44mwRoghMR8DOtYdAJzE85XMLRmOYDmA5AOQ5CG5AOQDkUitDY0GgEGFAoo11IzQNmmjlpPptn2Ivo46+ijJpPGIrY3R4i49+gXxVOOI4UVsktuhxNc2vU8zLuu7Caj2fDfxPDGJc6l5WHHPsyuKQr1axLCnj5bNk0+2fKPA1ajD9f2NlPEWmsS3yHjo524fGaZwslTNP4ifK4dc+MeUz6J+CPw9/hKvi3LF1i2W2a6/Ho2DoOLUWzi9TCDsily3KMVZHxiX9HsbeJ61tZT5ovOJ+vj3DO9M/C+W6RrL3ZPD6ZNla6JHN4csv13Zo1+uVMZS7429+xjjN3p0X8e3L/FaSsgk8tR+b0bf9zmVMzztc25SeW92xtR6GM1jI4MrutSZJSKTAmwSVOYucwZsXJlaCc24yMjMpDoM0hG5IKciD0Hjw4oWhkTprLRsRsRUB0SKoyAfMJ5icxAO5iOYnmKch6GzHMFyAbAbLkTaYmMiIixyYUSmIJC4hohWzqzSnhGak18vRepnyXWNXh7dfhlmEI4jLPQN2KEdjPpdNZfLlrWX3fSMfdnm5e3oYTrbg6uLT+XIpah5Wflf6Hs9T+H+RfPu8eMI42r4UsbrKH9SI8Mp2w6S6Sef7HreE289VsE90lYl1+aL7euHJfU8lprPhSxJZh69vc9bwiWJL4a22ksdfVP7D9r3tu4W8nH45q+eXKuie/v8AzJ6LVaL4Ck01yTSlD0jJZx9N0eKlLLb8tj4MO9/0y5c+tG1miszQY+Mjqcx/MLnLYGUxM5hogzkJlIuchMpFaJFLc0Vsxp7mmtmkIbKKyQCeTTGRFRGKR0VB0WFziOYLJOj2bkvmE8xeQ0Nm8xMi8l5HpNoslFFoaYKI1C4oZAmqMiGgUFElbRSjo0RW+e2DFTE6UWlFJLM5fu+xzc+Wo24cd5Lrpds+SHXu+0V5Z73gughRUkuuN33b8s87waEak8/me7flm/Ua/O2djzMrt33+mjitqkec1Pg03aj1OdOzLIGtly4ap9e5v4XwKSaUbJJZ6f8A0vS+Tv8ADmsZZUqMh/iKjnqVVTXOoyeZPHNhZe/nB89iz1P4k1OYSlGSy2ocm/MoPOX9cPbw0eSUju4J9rm5Oq0KQxSMimMUjfTI+UhMpFOQuch6LaTkJlIuchMmOQtr5tzTVIx5G1yLJqciAZKAnmMlcwvJaOhmdFhJi0wsiGxphIXkNABllIsE1YUUCg4oVq5BoOBI1j4Up9zC8+E/box+PyZfoKGVRJGs0V1j8pZuIuNl1RvZHT0SSXM+uNvQ501nbt3HfH7djg+Rlvp18GOu3TVwLvZijPI+hZOXTo2k7GJrtwxupfLt3/Yy0rcNCZOzRLojo6rU8lWzxKW0fcwcNpbMfH9dH4ygm+SpJPHVze8sfovox4YXK9Jyyk9svGLvmUO8UnJ+Ztf0WEc3mL1Wo55Sk+7zjwZ+c9Tjw8cZHDyZ+WVp6kGpGdSDUi7EbO5hcpAOQLkLRLkxUmXKQtsqASY2Bnix0WMmhMgvJADzCGRAQaN2QshIAsANDIi0NXl9CMs5jN1WONyuoNIkovuse+wNetSZseojNY7nJl8rKeo7eP4uGU/LtjViG16iJjnWstZwxNlUl/2jLLkufunjj9PuR0bcv8svp0Bq1Mo7SOYrH5HQu8keFX9WW9dO9RqU+poVqW/U4umtQVlri/T9DOy+tujHOflZ27kdWmsfxCud59Dk1WZ6PfwdHSXp7PZ/uRljppPHP/G6Mjr8NaSy/wCyOOo7rw9s+H4OpTppOL+v1IZZ43Hqsd1/NN+MvHt2NGmry/sYVBqW5uhqo1rL+3crx3dREupuupqtfGlRjH88unol3Z5bidsXbOUPyt587tb4fjOcegjWayVknKXft4XgyzmehwcPh7cfJyzIcplKQhyCizo0w8mhSC5hKkEpC0ezOYFyByU2II5A5KbKTGQ0MgxSCixg/JYvJBBwEEMhT6hvS+GivrYTrYnBnZuQjIUMdw5adrqInBmXLzTWsavj4bvdhzvSBlcpICK23Rlt2e3Q5d7dNtxhiHwnjdGRWDVI0nc1WUuruNerrzFTj17/APZmr1D7mrS27OL7mC6vDx/MGUn6bcls1nP20uMX6AOtoTCRphd5K1liz8scv8ApYH13Z2YuVafQCMN+orqrx8sTpRx7Gmmz7l6aKksPr5E8ri8GftvJce472i1GY4Z6XRatckX6b+62Z4vRSOn/AIzlWPd/sYZY9t8svLCb/Tp62UZT29zhazV8zaX5Vsn59TNZrXJy9dvoJ5ju+Nw/yrzvkcu/thkpi3IFyBcjukcloslqQmUiRkFT5NUZBpiIsZFkK2amC2UmU2I0bKTBbKbGDclxkJ5iRkGi21ogCmQFOVkkL2G4mK2WGedrbvt8e2742dmIlMXCwOTyGjuW4jmIuCbAbyXjGWeXRUUGmUyGuunNvVOqlhj9SspPwZYmzTSzlPozK9Xbqw+7HxY0ggrquV4+z9ATolljkylxuqtSCVgBEjLPHTbDOt2mu3Q/UtNpr6nOg8G2qzKMbO3XjnuarbpVjL7Ye/gRddnp0/Vj645g/Y57kdHx8Mct2/pz/JyykknqjTLchLkVzHbpxWmcwLkBzFOQ0ZZaW5BQYpsZWKs8butERiYqIxGbeGZKbKKbEamwWypMFsZUTkBzFZAbLjO1rjYQzqRAVtXd+5j1PUhDzJ7ern+MLgNiQgIxBMWiENMWXIqRRCGjG+zF0NNPQhDHJ08Xteq6GZEIa8Xpl8j8lhVlEDk9I4vyMYdJCGFdU9utX+V+39DmMhDp+L/Jl8r+P/QMhCHY46hRCAxzUOgQgsiw9mxGIhDNvFlMhBKLkAQhUILBZRCoyo0QhBm//9k=">
            <a:hlinkClick r:id="rId3"/>
          </p:cNvPr>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4" name="Picture 10" descr="http://files.perpetuosocorromedellin.org/200017383-c8dc7c9dd2/Esperanz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6" y="3072502"/>
            <a:ext cx="2395544" cy="1796658"/>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832" y="5373216"/>
            <a:ext cx="1108637" cy="1296144"/>
          </a:xfrm>
          <a:prstGeom prst="rect">
            <a:avLst/>
          </a:prstGeom>
        </p:spPr>
      </p:pic>
    </p:spTree>
    <p:extLst>
      <p:ext uri="{BB962C8B-B14F-4D97-AF65-F5344CB8AC3E}">
        <p14:creationId xmlns:p14="http://schemas.microsoft.com/office/powerpoint/2010/main" val="3444963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824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a:t>
            </a:r>
            <a:r>
              <a:rPr lang="es-ES" sz="3200" b="1" kern="10" dirty="0" err="1" smtClean="0">
                <a:solidFill>
                  <a:srgbClr val="333399"/>
                </a:solidFill>
                <a:effectLst>
                  <a:outerShdw dist="45791" dir="2021404" algn="ctr" rotWithShape="0">
                    <a:srgbClr val="C0C0C0"/>
                  </a:outerShdw>
                </a:effectLst>
                <a:latin typeface="Tahoma"/>
                <a:ea typeface="Tahoma"/>
                <a:cs typeface="Tahoma"/>
              </a:rPr>
              <a:t>Capax</a:t>
            </a:r>
            <a:r>
              <a:rPr lang="es-ES" sz="3200" b="1" kern="10" dirty="0" smtClean="0">
                <a:solidFill>
                  <a:srgbClr val="333399"/>
                </a:solidFill>
                <a:effectLst>
                  <a:outerShdw dist="45791" dir="2021404" algn="ctr" rotWithShape="0">
                    <a:srgbClr val="C0C0C0"/>
                  </a:outerShdw>
                </a:effectLst>
                <a:latin typeface="Tahoma"/>
                <a:ea typeface="Tahoma"/>
                <a:cs typeface="Tahoma"/>
              </a:rPr>
              <a:t> Dei”</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203575" y="1773758"/>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La juventud es maravillosa. Frágil y expuesta. Llenas de preguntas, esperanzas…</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265512" y="3574757"/>
            <a:ext cx="5482952" cy="646331"/>
          </a:xfrm>
          <a:prstGeom prst="rect">
            <a:avLst/>
          </a:prstGeom>
        </p:spPr>
        <p:txBody>
          <a:bodyPr wrap="square">
            <a:spAutoFit/>
          </a:bodyPr>
          <a:lstStyle/>
          <a:p>
            <a:pPr marL="342900" indent="-342900">
              <a:spcBef>
                <a:spcPct val="20000"/>
              </a:spcBef>
              <a:buFontTx/>
              <a:buChar char="•"/>
            </a:pPr>
            <a:r>
              <a:rPr lang="es-ES" b="1" dirty="0" smtClean="0"/>
              <a:t>Desde los niños a los ancianos, los hombres y las mujeres de hoy son “capaces de Dios”</a:t>
            </a:r>
            <a:endParaRPr lang="es-ES" b="1" dirty="0"/>
          </a:p>
        </p:txBody>
      </p:sp>
      <p:sp>
        <p:nvSpPr>
          <p:cNvPr id="3" name="2 Rectángulo"/>
          <p:cNvSpPr/>
          <p:nvPr/>
        </p:nvSpPr>
        <p:spPr>
          <a:xfrm>
            <a:off x="3312368" y="5175541"/>
            <a:ext cx="4572000" cy="701731"/>
          </a:xfrm>
          <a:prstGeom prst="rect">
            <a:avLst/>
          </a:prstGeom>
        </p:spPr>
        <p:txBody>
          <a:bodyPr>
            <a:spAutoFit/>
          </a:bodyPr>
          <a:lstStyle/>
          <a:p>
            <a:pPr marL="342900" indent="-342900">
              <a:spcBef>
                <a:spcPct val="20000"/>
              </a:spcBef>
              <a:buFontTx/>
              <a:buChar char="•"/>
            </a:pPr>
            <a:r>
              <a:rPr lang="es-ES" b="1" dirty="0" smtClean="0"/>
              <a:t>Pero, vivimos otro mundo distinto…</a:t>
            </a:r>
            <a:endParaRPr lang="es-ES" b="1" dirty="0">
              <a:solidFill>
                <a:srgbClr val="FF0000"/>
              </a:solidFill>
            </a:endParaRPr>
          </a:p>
          <a:p>
            <a:pPr marL="342900" indent="-342900">
              <a:spcBef>
                <a:spcPct val="20000"/>
              </a:spcBef>
            </a:pPr>
            <a:endParaRPr lang="es-ES" b="1" dirty="0">
              <a:solidFill>
                <a:srgbClr val="FF0000"/>
              </a:solidFill>
            </a:endParaRPr>
          </a:p>
        </p:txBody>
      </p:sp>
      <p:pic>
        <p:nvPicPr>
          <p:cNvPr id="2050" name="Picture 2" descr="https://encrypted-tbn1.gstatic.com/images?q=tbn:ANd9GcRsl7nQsRNHXBcuhPfVu1jWjSwuC09KHcgioveI5xSNeU2A6Aq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57" y="1916832"/>
            <a:ext cx="2636167" cy="352959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222454"/>
            <a:ext cx="1008112" cy="1178617"/>
          </a:xfrm>
          <a:prstGeom prst="rect">
            <a:avLst/>
          </a:prstGeom>
        </p:spPr>
      </p:pic>
    </p:spTree>
    <p:extLst>
      <p:ext uri="{BB962C8B-B14F-4D97-AF65-F5344CB8AC3E}">
        <p14:creationId xmlns:p14="http://schemas.microsoft.com/office/powerpoint/2010/main" val="927964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92737" y="4427538"/>
            <a:ext cx="7887096"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_tradnl" sz="4000" dirty="0" smtClean="0">
                <a:solidFill>
                  <a:srgbClr val="CC3399"/>
                </a:solidFill>
                <a:latin typeface="Arial Black" pitchFamily="34" charset="0"/>
              </a:rPr>
              <a:t>UN MUNDO QUE SE HA IDO</a:t>
            </a:r>
            <a:endParaRPr lang="es-ES_tradnl" sz="4000" dirty="0">
              <a:solidFill>
                <a:srgbClr val="CC3399"/>
              </a:solidFill>
              <a:latin typeface="Arial Black" pitchFamily="34" charset="0"/>
            </a:endParaRPr>
          </a:p>
          <a:p>
            <a:pPr algn="ctr" eaLnBrk="1" hangingPunct="1"/>
            <a:endParaRPr lang="es-ES" sz="4000" dirty="0">
              <a:solidFill>
                <a:srgbClr val="CC3399"/>
              </a:solidFill>
              <a:latin typeface="Arial Black" pitchFamily="34" charset="0"/>
            </a:endParaRPr>
          </a:p>
        </p:txBody>
      </p:sp>
      <p:pic>
        <p:nvPicPr>
          <p:cNvPr id="8196" name="Picture 4" descr="cristo abr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63722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5089257"/>
            <a:ext cx="1288368" cy="1506273"/>
          </a:xfrm>
          <a:prstGeom prst="rect">
            <a:avLst/>
          </a:prstGeom>
        </p:spPr>
      </p:pic>
    </p:spTree>
    <p:extLst>
      <p:ext uri="{BB962C8B-B14F-4D97-AF65-F5344CB8AC3E}">
        <p14:creationId xmlns:p14="http://schemas.microsoft.com/office/powerpoint/2010/main" val="370325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0">
                                          <p:val>
                                            <p:strVal val="#ppt_x"/>
                                          </p:val>
                                        </p:tav>
                                        <p:tav tm="100000">
                                          <p:val>
                                            <p:strVal val="#ppt_x"/>
                                          </p:val>
                                        </p:tav>
                                      </p:tavLst>
                                    </p:anim>
                                    <p:anim calcmode="lin" valueType="num">
                                      <p:cBhvr>
                                        <p:cTn id="8" dur="500" fill="hold"/>
                                        <p:tgtEl>
                                          <p:spTgt spid="8194"/>
                                        </p:tgtEl>
                                        <p:attrNameLst>
                                          <p:attrName>ppt_y</p:attrName>
                                        </p:attrNameLst>
                                      </p:cBhvr>
                                      <p:tavLst>
                                        <p:tav tm="0">
                                          <p:val>
                                            <p:strVal val="#ppt_y-#ppt_h/2"/>
                                          </p:val>
                                        </p:tav>
                                        <p:tav tm="100000">
                                          <p:val>
                                            <p:strVal val="#ppt_y"/>
                                          </p:val>
                                        </p:tav>
                                      </p:tavLst>
                                    </p:anim>
                                    <p:anim calcmode="lin" valueType="num">
                                      <p:cBhvr>
                                        <p:cTn id="9" dur="500" fill="hold"/>
                                        <p:tgtEl>
                                          <p:spTgt spid="8194"/>
                                        </p:tgtEl>
                                        <p:attrNameLst>
                                          <p:attrName>ppt_w</p:attrName>
                                        </p:attrNameLst>
                                      </p:cBhvr>
                                      <p:tavLst>
                                        <p:tav tm="0">
                                          <p:val>
                                            <p:strVal val="#ppt_w"/>
                                          </p:val>
                                        </p:tav>
                                        <p:tav tm="100000">
                                          <p:val>
                                            <p:strVal val="#ppt_w"/>
                                          </p:val>
                                        </p:tav>
                                      </p:tavLst>
                                    </p:anim>
                                    <p:anim calcmode="lin" valueType="num">
                                      <p:cBhvr>
                                        <p:cTn id="10"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blinds(horizontal)">
                                      <p:cBhvr>
                                        <p:cTn id="1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Catequesis</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203575" y="1196975"/>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Para comenzar una historia</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pic>
        <p:nvPicPr>
          <p:cNvPr id="3074" name="Picture 2" descr="http://epmghispanic.media.lionheartdms.com/img/photos/2013/03/22/Fatima-Aybar_t670x470.jpg?8e219340208df2a3d052e47766487e5429f45de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060848"/>
            <a:ext cx="53721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377" y="5412026"/>
            <a:ext cx="1108637" cy="1296144"/>
          </a:xfrm>
          <a:prstGeom prst="rect">
            <a:avLst/>
          </a:prstGeom>
        </p:spPr>
      </p:pic>
    </p:spTree>
    <p:extLst>
      <p:ext uri="{BB962C8B-B14F-4D97-AF65-F5344CB8AC3E}">
        <p14:creationId xmlns:p14="http://schemas.microsoft.com/office/powerpoint/2010/main" val="3045881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3321496" y="692696"/>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Una forma de catequesis</a:t>
            </a: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347864" y="1628800"/>
            <a:ext cx="4572000" cy="646331"/>
          </a:xfrm>
          <a:prstGeom prst="rect">
            <a:avLst/>
          </a:prstGeom>
        </p:spPr>
        <p:txBody>
          <a:bodyPr>
            <a:spAutoFit/>
          </a:bodyPr>
          <a:lstStyle/>
          <a:p>
            <a:pPr marL="342900" indent="-342900">
              <a:spcBef>
                <a:spcPct val="20000"/>
              </a:spcBef>
              <a:buFontTx/>
              <a:buChar char="•"/>
            </a:pPr>
            <a:r>
              <a:rPr lang="es-ES" b="1" dirty="0" smtClean="0"/>
              <a:t>Al servicio de un dispositivo de iniciación cristiana</a:t>
            </a:r>
            <a:endParaRPr lang="es-ES" b="1" dirty="0"/>
          </a:p>
        </p:txBody>
      </p:sp>
      <p:sp>
        <p:nvSpPr>
          <p:cNvPr id="3" name="2 Rectángulo"/>
          <p:cNvSpPr/>
          <p:nvPr/>
        </p:nvSpPr>
        <p:spPr>
          <a:xfrm>
            <a:off x="3384376" y="2708920"/>
            <a:ext cx="4572000" cy="701731"/>
          </a:xfrm>
          <a:prstGeom prst="rect">
            <a:avLst/>
          </a:prstGeom>
        </p:spPr>
        <p:txBody>
          <a:bodyPr>
            <a:spAutoFit/>
          </a:bodyPr>
          <a:lstStyle/>
          <a:p>
            <a:pPr marL="342900" indent="-342900">
              <a:spcBef>
                <a:spcPct val="20000"/>
              </a:spcBef>
              <a:buFontTx/>
              <a:buChar char="•"/>
            </a:pPr>
            <a:r>
              <a:rPr lang="es-ES" b="1" dirty="0" smtClean="0"/>
              <a:t>Con un cierto modelo de parroquia</a:t>
            </a:r>
            <a:endParaRPr lang="es-ES" b="1" dirty="0">
              <a:solidFill>
                <a:srgbClr val="FF0000"/>
              </a:solidFill>
            </a:endParaRPr>
          </a:p>
          <a:p>
            <a:pPr marL="342900" indent="-342900">
              <a:spcBef>
                <a:spcPct val="20000"/>
              </a:spcBef>
            </a:pPr>
            <a:endParaRPr lang="es-ES" b="1" dirty="0">
              <a:solidFill>
                <a:srgbClr val="FF0000"/>
              </a:solidFill>
            </a:endParaRPr>
          </a:p>
        </p:txBody>
      </p:sp>
      <p:pic>
        <p:nvPicPr>
          <p:cNvPr id="4098" name="Picture 2" descr="http://www.opusdei.es/image/opusdei_catequesi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184" y="373985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21" y="655821"/>
            <a:ext cx="1385052" cy="1619310"/>
          </a:xfrm>
          <a:prstGeom prst="rect">
            <a:avLst/>
          </a:prstGeom>
        </p:spPr>
      </p:pic>
    </p:spTree>
    <p:extLst>
      <p:ext uri="{BB962C8B-B14F-4D97-AF65-F5344CB8AC3E}">
        <p14:creationId xmlns:p14="http://schemas.microsoft.com/office/powerpoint/2010/main" val="4269107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Catequesis: catecismo</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21496" y="1124744"/>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Cinco elementos</a:t>
            </a:r>
          </a:p>
          <a:p>
            <a:pPr marL="800100" lvl="1" indent="-342900">
              <a:spcBef>
                <a:spcPct val="20000"/>
              </a:spcBef>
              <a:buFontTx/>
              <a:buChar char="•"/>
            </a:pPr>
            <a:r>
              <a:rPr lang="es-ES" b="1" dirty="0" smtClean="0"/>
              <a:t>Clase</a:t>
            </a:r>
          </a:p>
          <a:p>
            <a:pPr marL="800100" lvl="1" indent="-342900">
              <a:spcBef>
                <a:spcPct val="20000"/>
              </a:spcBef>
              <a:buFontTx/>
              <a:buChar char="•"/>
            </a:pPr>
            <a:r>
              <a:rPr lang="es-ES" b="1" dirty="0" smtClean="0"/>
              <a:t>Catequista</a:t>
            </a:r>
          </a:p>
          <a:p>
            <a:pPr marL="800100" lvl="1" indent="-342900">
              <a:spcBef>
                <a:spcPct val="20000"/>
              </a:spcBef>
              <a:buFontTx/>
              <a:buChar char="•"/>
            </a:pPr>
            <a:r>
              <a:rPr lang="es-ES" b="1" dirty="0" smtClean="0"/>
              <a:t>Libro: catecismo</a:t>
            </a:r>
          </a:p>
          <a:p>
            <a:pPr marL="800100" lvl="1" indent="-342900">
              <a:spcBef>
                <a:spcPct val="20000"/>
              </a:spcBef>
              <a:buFontTx/>
              <a:buChar char="•"/>
            </a:pPr>
            <a:r>
              <a:rPr lang="es-ES" b="1" dirty="0" smtClean="0"/>
              <a:t>Método: preguntas y respuestas</a:t>
            </a:r>
          </a:p>
          <a:p>
            <a:pPr marL="800100" lvl="1" indent="-342900">
              <a:spcBef>
                <a:spcPct val="20000"/>
              </a:spcBef>
              <a:buFontTx/>
              <a:buChar char="•"/>
            </a:pPr>
            <a:r>
              <a:rPr lang="es-ES" b="1" dirty="0" smtClean="0"/>
              <a:t>Obligación</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456384" y="3356992"/>
            <a:ext cx="4572000" cy="369332"/>
          </a:xfrm>
          <a:prstGeom prst="rect">
            <a:avLst/>
          </a:prstGeom>
        </p:spPr>
        <p:txBody>
          <a:bodyPr>
            <a:spAutoFit/>
          </a:bodyPr>
          <a:lstStyle/>
          <a:p>
            <a:pPr marL="342900" indent="-342900">
              <a:spcBef>
                <a:spcPct val="20000"/>
              </a:spcBef>
              <a:buFontTx/>
              <a:buChar char="•"/>
            </a:pPr>
            <a:r>
              <a:rPr lang="es-ES" b="1" dirty="0" smtClean="0"/>
              <a:t>Contenido: cuatro partes</a:t>
            </a:r>
            <a:endParaRPr lang="es-ES" b="1" dirty="0"/>
          </a:p>
        </p:txBody>
      </p:sp>
      <p:sp>
        <p:nvSpPr>
          <p:cNvPr id="3" name="2 Rectángulo"/>
          <p:cNvSpPr/>
          <p:nvPr/>
        </p:nvSpPr>
        <p:spPr>
          <a:xfrm>
            <a:off x="3888432" y="4005064"/>
            <a:ext cx="4572000" cy="2252924"/>
          </a:xfrm>
          <a:prstGeom prst="rect">
            <a:avLst/>
          </a:prstGeom>
        </p:spPr>
        <p:txBody>
          <a:bodyPr>
            <a:spAutoFit/>
          </a:bodyPr>
          <a:lstStyle/>
          <a:p>
            <a:pPr marL="342900" indent="-342900">
              <a:spcBef>
                <a:spcPct val="20000"/>
              </a:spcBef>
              <a:buFontTx/>
              <a:buChar char="•"/>
            </a:pPr>
            <a:r>
              <a:rPr lang="es-ES" b="1" dirty="0" smtClean="0"/>
              <a:t>Lo que necesitamos creer (el credo)</a:t>
            </a:r>
          </a:p>
          <a:p>
            <a:pPr marL="342900" indent="-342900">
              <a:spcBef>
                <a:spcPct val="20000"/>
              </a:spcBef>
              <a:buFontTx/>
              <a:buChar char="•"/>
            </a:pPr>
            <a:r>
              <a:rPr lang="es-ES" b="1" dirty="0" smtClean="0"/>
              <a:t>Lo que necesitamos recibir (los sacramentos)</a:t>
            </a:r>
          </a:p>
          <a:p>
            <a:pPr marL="342900" indent="-342900">
              <a:spcBef>
                <a:spcPct val="20000"/>
              </a:spcBef>
              <a:buFontTx/>
              <a:buChar char="•"/>
            </a:pPr>
            <a:r>
              <a:rPr lang="es-ES" b="1" dirty="0" smtClean="0"/>
              <a:t>Lo que debemos hacer (mandamientos)</a:t>
            </a:r>
          </a:p>
          <a:p>
            <a:pPr marL="342900" indent="-342900">
              <a:spcBef>
                <a:spcPct val="20000"/>
              </a:spcBef>
              <a:buFontTx/>
              <a:buChar char="•"/>
            </a:pPr>
            <a:r>
              <a:rPr lang="es-ES" b="1" dirty="0" smtClean="0"/>
              <a:t>Lo que debemos pedir (Padrenuestro y oraciones)</a:t>
            </a:r>
            <a:endParaRPr lang="es-ES" b="1" dirty="0"/>
          </a:p>
          <a:p>
            <a:pPr marL="342900" indent="-342900">
              <a:spcBef>
                <a:spcPct val="20000"/>
              </a:spcBef>
            </a:pPr>
            <a:endParaRPr lang="es-ES" b="1" dirty="0">
              <a:solidFill>
                <a:srgbClr val="FF0000"/>
              </a:solidFill>
            </a:endParaRPr>
          </a:p>
        </p:txBody>
      </p:sp>
      <p:pic>
        <p:nvPicPr>
          <p:cNvPr id="7" name="Picture 2" descr="http://2.bp.blogspot.com/-Iw2XzF57qHo/Tjlz-fAd-PI/AAAAAAAAARU/xLt2byXErmk/s1600/compendio%2Bcatecis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060848"/>
            <a:ext cx="1919288" cy="2719389"/>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427" y="5373216"/>
            <a:ext cx="1108637" cy="1296144"/>
          </a:xfrm>
          <a:prstGeom prst="rect">
            <a:avLst/>
          </a:prstGeom>
        </p:spPr>
      </p:pic>
    </p:spTree>
    <p:extLst>
      <p:ext uri="{BB962C8B-B14F-4D97-AF65-F5344CB8AC3E}">
        <p14:creationId xmlns:p14="http://schemas.microsoft.com/office/powerpoint/2010/main" val="1960242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62000" y="228600"/>
            <a:ext cx="79248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b="1" kern="10" dirty="0" smtClean="0">
                <a:solidFill>
                  <a:srgbClr val="333399"/>
                </a:solidFill>
                <a:effectLst>
                  <a:outerShdw dist="45791" dir="2021404" algn="ctr" rotWithShape="0">
                    <a:srgbClr val="C0C0C0"/>
                  </a:outerShdw>
                </a:effectLst>
                <a:latin typeface="Tahoma"/>
                <a:ea typeface="Tahoma"/>
                <a:cs typeface="Tahoma"/>
              </a:rPr>
              <a:t>Iniciación cristiana</a:t>
            </a:r>
            <a:endParaRPr lang="es-ES" sz="3200" b="1" kern="10" dirty="0">
              <a:solidFill>
                <a:srgbClr val="333399"/>
              </a:solidFill>
              <a:effectLst>
                <a:outerShdw dist="45791" dir="2021404" algn="ctr" rotWithShape="0">
                  <a:srgbClr val="C0C0C0"/>
                </a:outerShdw>
              </a:effectLst>
              <a:latin typeface="Tahoma"/>
              <a:ea typeface="Tahoma"/>
              <a:cs typeface="Tahoma"/>
            </a:endParaRPr>
          </a:p>
        </p:txBody>
      </p:sp>
      <p:sp>
        <p:nvSpPr>
          <p:cNvPr id="11268" name="Rectangle 4"/>
          <p:cNvSpPr>
            <a:spLocks noChangeArrowheads="1"/>
          </p:cNvSpPr>
          <p:nvPr/>
        </p:nvSpPr>
        <p:spPr bwMode="auto">
          <a:xfrm>
            <a:off x="3321496" y="1124744"/>
            <a:ext cx="5715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s-ES" b="1" dirty="0" smtClean="0"/>
              <a:t>Dirigido a los niños</a:t>
            </a:r>
          </a:p>
          <a:p>
            <a:pPr marL="800100" lvl="1" indent="-342900">
              <a:spcBef>
                <a:spcPct val="20000"/>
              </a:spcBef>
              <a:buFontTx/>
              <a:buChar char="•"/>
            </a:pPr>
            <a:endParaRPr lang="es-ES" b="1" dirty="0"/>
          </a:p>
          <a:p>
            <a:pPr marL="342900" indent="-342900">
              <a:spcBef>
                <a:spcPct val="20000"/>
              </a:spcBef>
            </a:pPr>
            <a:endParaRPr lang="es-ES" b="1" dirty="0"/>
          </a:p>
          <a:p>
            <a:pPr marL="342900" indent="-342900">
              <a:spcBef>
                <a:spcPct val="20000"/>
              </a:spcBef>
            </a:pPr>
            <a:endParaRPr lang="es-ES" b="1" dirty="0"/>
          </a:p>
          <a:p>
            <a:pPr marL="342900" indent="-342900">
              <a:spcBef>
                <a:spcPct val="20000"/>
              </a:spcBef>
              <a:buFontTx/>
              <a:buChar char="•"/>
            </a:pPr>
            <a:endParaRPr lang="es-ES" b="1" dirty="0"/>
          </a:p>
          <a:p>
            <a:pPr marL="342900" indent="-342900">
              <a:spcBef>
                <a:spcPct val="20000"/>
              </a:spcBef>
            </a:pPr>
            <a:r>
              <a:rPr lang="es-ES" b="1" dirty="0"/>
              <a:t>	</a:t>
            </a:r>
          </a:p>
          <a:p>
            <a:pPr marL="342900" indent="-342900">
              <a:spcBef>
                <a:spcPct val="20000"/>
              </a:spcBef>
            </a:pPr>
            <a:endParaRPr lang="es-ES" b="1" dirty="0"/>
          </a:p>
          <a:p>
            <a:pPr marL="342900" indent="-342900">
              <a:spcBef>
                <a:spcPct val="20000"/>
              </a:spcBef>
              <a:buFontTx/>
              <a:buChar char="•"/>
            </a:pPr>
            <a:endParaRPr lang="es-ES" b="1" dirty="0"/>
          </a:p>
        </p:txBody>
      </p:sp>
      <p:sp>
        <p:nvSpPr>
          <p:cNvPr id="2" name="1 Rectángulo"/>
          <p:cNvSpPr/>
          <p:nvPr/>
        </p:nvSpPr>
        <p:spPr>
          <a:xfrm>
            <a:off x="3384376" y="1844824"/>
            <a:ext cx="4572000" cy="646331"/>
          </a:xfrm>
          <a:prstGeom prst="rect">
            <a:avLst/>
          </a:prstGeom>
        </p:spPr>
        <p:txBody>
          <a:bodyPr>
            <a:spAutoFit/>
          </a:bodyPr>
          <a:lstStyle/>
          <a:p>
            <a:pPr marL="342900" indent="-342900">
              <a:spcBef>
                <a:spcPct val="20000"/>
              </a:spcBef>
              <a:buFontTx/>
              <a:buChar char="•"/>
            </a:pPr>
            <a:r>
              <a:rPr lang="es-ES" b="1" dirty="0" smtClean="0"/>
              <a:t>Todo está orientado a recibir los sacramentos</a:t>
            </a:r>
            <a:endParaRPr lang="es-ES" b="1" dirty="0"/>
          </a:p>
        </p:txBody>
      </p:sp>
      <p:sp>
        <p:nvSpPr>
          <p:cNvPr id="3" name="2 Rectángulo"/>
          <p:cNvSpPr/>
          <p:nvPr/>
        </p:nvSpPr>
        <p:spPr>
          <a:xfrm>
            <a:off x="3456384" y="2904268"/>
            <a:ext cx="5230416" cy="701731"/>
          </a:xfrm>
          <a:prstGeom prst="rect">
            <a:avLst/>
          </a:prstGeom>
        </p:spPr>
        <p:txBody>
          <a:bodyPr wrap="square">
            <a:spAutoFit/>
          </a:bodyPr>
          <a:lstStyle/>
          <a:p>
            <a:pPr marL="342900" indent="-342900">
              <a:spcBef>
                <a:spcPct val="20000"/>
              </a:spcBef>
              <a:buFontTx/>
              <a:buChar char="•"/>
            </a:pPr>
            <a:r>
              <a:rPr lang="es-ES" b="1" dirty="0" smtClean="0"/>
              <a:t>En los primeros siglos del cristianismo, no era así</a:t>
            </a:r>
            <a:endParaRPr lang="es-ES" b="1" dirty="0"/>
          </a:p>
          <a:p>
            <a:pPr marL="342900" indent="-342900">
              <a:spcBef>
                <a:spcPct val="20000"/>
              </a:spcBef>
            </a:pPr>
            <a:endParaRPr lang="es-ES" b="1" dirty="0">
              <a:solidFill>
                <a:srgbClr val="FF0000"/>
              </a:solidFill>
            </a:endParaRPr>
          </a:p>
        </p:txBody>
      </p:sp>
      <p:pic>
        <p:nvPicPr>
          <p:cNvPr id="1026" name="Picture 2" descr="https://lh3.googleusercontent.com/-DUcBmrEoeiE/TWnFXP9xOrI/AAAAAAAABII/tdxkKe3Pa3w/s1600/catequesis_para_primera_comunion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32" y="265973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031" y="5301208"/>
            <a:ext cx="1108637" cy="1296144"/>
          </a:xfrm>
          <a:prstGeom prst="rect">
            <a:avLst/>
          </a:prstGeom>
        </p:spPr>
      </p:pic>
    </p:spTree>
    <p:extLst>
      <p:ext uri="{BB962C8B-B14F-4D97-AF65-F5344CB8AC3E}">
        <p14:creationId xmlns:p14="http://schemas.microsoft.com/office/powerpoint/2010/main" val="476225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utoUpdateAnimBg="0"/>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906</Words>
  <Application>Microsoft Office PowerPoint</Application>
  <PresentationFormat>Presentación en pantalla (4:3)</PresentationFormat>
  <Paragraphs>171</Paragraphs>
  <Slides>19</Slides>
  <Notes>16</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LLAMADOS A COMPARTIR EL AMOR DE DIOS</dc:title>
  <dc:creator>Jose María</dc:creator>
  <cp:lastModifiedBy>ACHM</cp:lastModifiedBy>
  <cp:revision>33</cp:revision>
  <cp:lastPrinted>2016-01-31T14:06:24Z</cp:lastPrinted>
  <dcterms:created xsi:type="dcterms:W3CDTF">2014-10-11T20:36:22Z</dcterms:created>
  <dcterms:modified xsi:type="dcterms:W3CDTF">2016-05-01T20:50:17Z</dcterms:modified>
</cp:coreProperties>
</file>