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651" y="2256903"/>
            <a:ext cx="11471565" cy="1739347"/>
          </a:xfrm>
        </p:spPr>
        <p:txBody>
          <a:bodyPr>
            <a:noAutofit/>
          </a:bodyPr>
          <a:lstStyle/>
          <a:p>
            <a:r>
              <a:rPr lang="es-ES" sz="2400" b="1" dirty="0"/>
              <a:t>Jornadas de estudio y reflexión sobre ERE, Catequesis y Pastoral </a:t>
            </a:r>
            <a:r>
              <a:rPr lang="es-ES" sz="2400" b="1" dirty="0" smtClean="0"/>
              <a:t>Educativa</a:t>
            </a:r>
            <a:br>
              <a:rPr lang="es-ES" sz="2400" b="1" dirty="0" smtClean="0"/>
            </a:br>
            <a:r>
              <a:rPr lang="es-ES" sz="2400" b="1" dirty="0"/>
              <a:t/>
            </a:r>
            <a:br>
              <a:rPr lang="es-ES" sz="2400" b="1" dirty="0"/>
            </a:br>
            <a:r>
              <a:rPr lang="es-ES" sz="2400" b="1" dirty="0"/>
              <a:t>Pastoral educativa, educación religiosa escolar y catequesis en la escuela: identidad  y complementariedad</a:t>
            </a:r>
            <a:r>
              <a:rPr lang="es-ES" sz="3200" b="1" dirty="0"/>
              <a:t/>
            </a:r>
            <a:br>
              <a:rPr lang="es-ES" sz="3200" b="1" dirty="0"/>
            </a:br>
            <a:endParaRPr lang="es-ES" sz="3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ES" sz="4000" i="1" dirty="0"/>
              <a:t>La dinámica de la implicitación-explicitación del evangelio en la escuela</a:t>
            </a: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/>
              <a:t/>
            </a:r>
            <a:br>
              <a:rPr lang="es-ES" sz="4000" dirty="0"/>
            </a:b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124315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6000" b="1" dirty="0" smtClean="0"/>
              <a:t>Los problemas de los actores</a:t>
            </a:r>
            <a:r>
              <a:rPr lang="es-ES" b="1" dirty="0" smtClean="0"/>
              <a:t> (pretexto)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s-ES" sz="4400" i="1" dirty="0"/>
              <a:t>El problema del lugar del </a:t>
            </a:r>
            <a:r>
              <a:rPr lang="es-ES" sz="4400" i="1" dirty="0" smtClean="0"/>
              <a:t>docente.</a:t>
            </a:r>
          </a:p>
          <a:p>
            <a:pPr marL="0" indent="0" fontAlgn="base">
              <a:buNone/>
            </a:pPr>
            <a:endParaRPr lang="es-ES" sz="4400" dirty="0"/>
          </a:p>
          <a:p>
            <a:pPr fontAlgn="base"/>
            <a:r>
              <a:rPr lang="es-ES" sz="4400" i="1" dirty="0" smtClean="0"/>
              <a:t>El </a:t>
            </a:r>
            <a:r>
              <a:rPr lang="es-ES" sz="4400" i="1" dirty="0"/>
              <a:t>problema </a:t>
            </a:r>
            <a:r>
              <a:rPr lang="es-ES" sz="4400" i="1" dirty="0" smtClean="0"/>
              <a:t>del lugar del </a:t>
            </a:r>
            <a:r>
              <a:rPr lang="es-ES" sz="4400" i="1" dirty="0"/>
              <a:t>estudiante.</a:t>
            </a:r>
            <a:r>
              <a:rPr lang="es-ES" sz="4400" dirty="0"/>
              <a:t> </a:t>
            </a:r>
            <a:endParaRPr lang="es-ES" sz="4400" dirty="0" smtClean="0"/>
          </a:p>
          <a:p>
            <a:pPr marL="0" indent="0" fontAlgn="base">
              <a:buNone/>
            </a:pP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1522237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6000" b="1" dirty="0" smtClean="0"/>
              <a:t>Para seguir pensando juntos…</a:t>
            </a:r>
            <a:endParaRPr lang="es-ES" sz="6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s-ES" b="1" dirty="0" smtClean="0"/>
          </a:p>
          <a:p>
            <a:r>
              <a:rPr lang="es-ES" sz="2800" b="1" dirty="0" smtClean="0"/>
              <a:t>La </a:t>
            </a:r>
            <a:r>
              <a:rPr lang="es-ES" sz="2800" b="1" dirty="0"/>
              <a:t>pastoral educativa debe promover procesos que vayan creando síntesis (palabras, ideas, sentimientos, procedimientos, dispositivos, signos, celebraciones, </a:t>
            </a:r>
            <a:r>
              <a:rPr lang="es-ES" sz="2800" b="1" dirty="0" err="1"/>
              <a:t>etc</a:t>
            </a:r>
            <a:r>
              <a:rPr lang="es-ES" sz="2800" b="1" dirty="0"/>
              <a:t>) sobre estos conflictos. </a:t>
            </a:r>
            <a:r>
              <a:rPr lang="es-ES" sz="2800" b="1" dirty="0" smtClean="0"/>
              <a:t>Estas síntesis cristalizan a diario en la CONVIVENCIA y en la PROPUESTA ÁULICA.</a:t>
            </a:r>
            <a:endParaRPr lang="es-ES" sz="2800" dirty="0"/>
          </a:p>
          <a:p>
            <a:r>
              <a:rPr lang="es-ES" sz="2800" b="1" dirty="0"/>
              <a:t>Esas síntesis deben estar primero en los equipos Directivos y equipos de gestión. Si no están ahí… difícilmente puedan darse en los equipos docentes.</a:t>
            </a:r>
            <a:endParaRPr lang="es-ES" sz="2800" dirty="0"/>
          </a:p>
          <a:p>
            <a:r>
              <a:rPr lang="es-ES" sz="2800" b="1" dirty="0"/>
              <a:t>La gestión directiva debe formar a sus equipos docentes haciendo dos cosas:</a:t>
            </a:r>
            <a:endParaRPr lang="es-ES" sz="2800" dirty="0"/>
          </a:p>
          <a:p>
            <a:pPr marL="0" indent="0" fontAlgn="base">
              <a:buNone/>
            </a:pPr>
            <a:r>
              <a:rPr lang="es-ES" sz="2800" b="1" dirty="0" smtClean="0"/>
              <a:t>	1. Comunicando </a:t>
            </a:r>
            <a:r>
              <a:rPr lang="es-ES" sz="2800" b="1" dirty="0"/>
              <a:t>SUS síntesis provisorias</a:t>
            </a:r>
          </a:p>
          <a:p>
            <a:pPr marL="0" indent="0" fontAlgn="base">
              <a:buNone/>
            </a:pPr>
            <a:r>
              <a:rPr lang="es-ES" sz="2800" b="1" dirty="0" smtClean="0"/>
              <a:t>	2. Promoviendo </a:t>
            </a:r>
            <a:r>
              <a:rPr lang="es-ES" sz="2800" b="1" dirty="0"/>
              <a:t>espacios de encuentro y metodologías para que los </a:t>
            </a:r>
            <a:r>
              <a:rPr lang="es-ES" sz="2800" b="1" dirty="0" smtClean="0"/>
              <a:t>equipos </a:t>
            </a:r>
            <a:r>
              <a:rPr lang="es-ES" sz="2800" b="1" dirty="0"/>
              <a:t>docentes vayan haciendo </a:t>
            </a:r>
            <a:r>
              <a:rPr lang="es-ES" sz="2800" b="1" dirty="0" smtClean="0"/>
              <a:t>sus propias </a:t>
            </a:r>
            <a:r>
              <a:rPr lang="es-ES" sz="2800" b="1" dirty="0"/>
              <a:t>síntesis</a:t>
            </a:r>
          </a:p>
          <a:p>
            <a:pPr marL="0" indent="0">
              <a:buNone/>
            </a:pPr>
            <a:r>
              <a:rPr lang="es-ES" sz="2800" dirty="0"/>
              <a:t/>
            </a:r>
            <a:br>
              <a:rPr lang="es-ES" sz="2800" dirty="0"/>
            </a:b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071283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9600" b="1" dirty="0" smtClean="0"/>
              <a:t>10/90</a:t>
            </a:r>
            <a:endParaRPr lang="es-ES" sz="9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sz="2800" b="1" dirty="0" smtClean="0"/>
          </a:p>
          <a:p>
            <a:pPr marL="0" indent="0">
              <a:buNone/>
            </a:pPr>
            <a:endParaRPr lang="es-ES" sz="2800" b="1" dirty="0"/>
          </a:p>
          <a:p>
            <a:pPr marL="0" indent="0">
              <a:buNone/>
            </a:pPr>
            <a:r>
              <a:rPr lang="es-ES" sz="2800" b="1" dirty="0" smtClean="0"/>
              <a:t>La </a:t>
            </a:r>
            <a:r>
              <a:rPr lang="es-ES" sz="2800" b="1" dirty="0"/>
              <a:t>PE adquiere relevancia ya que </a:t>
            </a:r>
            <a:r>
              <a:rPr lang="es-ES" sz="2800" b="1" dirty="0" smtClean="0"/>
              <a:t>TAMBIÉN debe </a:t>
            </a:r>
            <a:r>
              <a:rPr lang="es-ES" sz="2800" b="1" dirty="0"/>
              <a:t>generar propuesta para complementar el 90% restante del </a:t>
            </a:r>
            <a:r>
              <a:rPr lang="es-ES" sz="2800" b="1" dirty="0" smtClean="0"/>
              <a:t>tiempo</a:t>
            </a:r>
            <a:r>
              <a:rPr lang="es-ES" sz="2800" dirty="0" smtClean="0"/>
              <a:t>.</a:t>
            </a:r>
          </a:p>
          <a:p>
            <a:pPr marL="0" indent="0">
              <a:buNone/>
            </a:pPr>
            <a:endParaRPr lang="es-ES" sz="2800" dirty="0"/>
          </a:p>
          <a:p>
            <a:pPr marL="0" indent="0">
              <a:buNone/>
            </a:pPr>
            <a:r>
              <a:rPr lang="es-ES" sz="2800" dirty="0" smtClean="0"/>
              <a:t>La </a:t>
            </a:r>
            <a:r>
              <a:rPr lang="es-ES" sz="2800" dirty="0"/>
              <a:t>implicitación del evangelio no es espontánea. No “surge” como consecuencia de la implicitación</a:t>
            </a:r>
            <a:r>
              <a:rPr lang="es-ES" sz="2800" dirty="0" smtClean="0"/>
              <a:t>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961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600" b="1" dirty="0" smtClean="0"/>
              <a:t>Tres momentos</a:t>
            </a:r>
            <a:endParaRPr lang="es-ES" sz="6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fontAlgn="base">
              <a:buAutoNum type="arabicPeriod"/>
            </a:pPr>
            <a:endParaRPr lang="es-ES" sz="3200" dirty="0" smtClean="0"/>
          </a:p>
          <a:p>
            <a:pPr marL="457200" indent="-457200" fontAlgn="base">
              <a:buAutoNum type="arabicPeriod"/>
            </a:pPr>
            <a:r>
              <a:rPr lang="es-ES" sz="3200" dirty="0" smtClean="0"/>
              <a:t>Una </a:t>
            </a:r>
            <a:r>
              <a:rPr lang="es-ES" sz="3200" dirty="0"/>
              <a:t>mirada sobre la realidad del hecho </a:t>
            </a:r>
            <a:r>
              <a:rPr lang="es-ES" sz="3200" dirty="0" smtClean="0"/>
              <a:t>educativo</a:t>
            </a:r>
          </a:p>
          <a:p>
            <a:pPr marL="457200" indent="-457200" fontAlgn="base">
              <a:buAutoNum type="arabicPeriod"/>
            </a:pPr>
            <a:r>
              <a:rPr lang="es-ES" sz="3200" dirty="0"/>
              <a:t>U</a:t>
            </a:r>
            <a:r>
              <a:rPr lang="es-ES" sz="3200" dirty="0" smtClean="0"/>
              <a:t>na </a:t>
            </a:r>
            <a:r>
              <a:rPr lang="es-ES" sz="3200" dirty="0"/>
              <a:t>mirada sobre la reflexión del Misterio de </a:t>
            </a:r>
            <a:r>
              <a:rPr lang="es-ES" sz="3200" dirty="0" smtClean="0"/>
              <a:t>Cristo</a:t>
            </a:r>
          </a:p>
          <a:p>
            <a:pPr marL="457200" indent="-457200" fontAlgn="base">
              <a:buAutoNum type="arabicPeriod"/>
            </a:pPr>
            <a:r>
              <a:rPr lang="es-ES" sz="3200" dirty="0" smtClean="0"/>
              <a:t>Aporte de la </a:t>
            </a:r>
            <a:r>
              <a:rPr lang="es-ES" sz="3200" dirty="0"/>
              <a:t>Pastoral Educativa </a:t>
            </a:r>
            <a:r>
              <a:rPr lang="es-ES" sz="3200" dirty="0" smtClean="0"/>
              <a:t>en </a:t>
            </a:r>
            <a:r>
              <a:rPr lang="es-ES" sz="3200" dirty="0"/>
              <a:t>el contexto del tema que nos </a:t>
            </a:r>
            <a:r>
              <a:rPr lang="es-ES" sz="3200" dirty="0" smtClean="0"/>
              <a:t>ocupa a </a:t>
            </a:r>
            <a:r>
              <a:rPr lang="es-ES" sz="3200" dirty="0"/>
              <a:t>partir de 10 problemas con los que </a:t>
            </a:r>
            <a:r>
              <a:rPr lang="es-ES" sz="3200" dirty="0" smtClean="0"/>
              <a:t>debemos lidiar en la escuela</a:t>
            </a:r>
            <a:endParaRPr lang="es-ES" sz="3200" dirty="0"/>
          </a:p>
          <a:p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17010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b="1" dirty="0" smtClean="0"/>
              <a:t>UNA MIRADA MICRO DEL HECHO EDUCATIVO</a:t>
            </a:r>
            <a:endParaRPr lang="es-ES" sz="4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3200" dirty="0" smtClean="0"/>
              <a:t>Pandemia-Vínculo pedagógico-Trayectoria escolar</a:t>
            </a:r>
          </a:p>
          <a:p>
            <a:pPr marL="0" indent="0" algn="ctr">
              <a:buNone/>
            </a:pPr>
            <a:endParaRPr lang="es-ES" sz="3200" dirty="0" smtClean="0"/>
          </a:p>
          <a:p>
            <a:pPr marL="0" indent="0" algn="ctr">
              <a:buNone/>
            </a:pPr>
            <a:r>
              <a:rPr lang="es-ES" sz="3200" dirty="0" smtClean="0"/>
              <a:t>Conexión emocional-NAP-Aprendizaje significativo/ABP</a:t>
            </a:r>
          </a:p>
          <a:p>
            <a:pPr marL="0" indent="0" algn="ctr">
              <a:buNone/>
            </a:pPr>
            <a:endParaRPr lang="es-ES" sz="3200" dirty="0" smtClean="0"/>
          </a:p>
          <a:p>
            <a:pPr marL="0" indent="0" algn="ctr">
              <a:buNone/>
            </a:pPr>
            <a:r>
              <a:rPr lang="es-ES" sz="3200" dirty="0" smtClean="0"/>
              <a:t>Naturaleza colaborativa</a:t>
            </a:r>
          </a:p>
          <a:p>
            <a:pPr marL="0" indent="0" algn="ctr">
              <a:buNone/>
            </a:pPr>
            <a:endParaRPr lang="es-ES" sz="3200" dirty="0" smtClean="0"/>
          </a:p>
          <a:p>
            <a:pPr marL="0" indent="0" algn="ctr">
              <a:buNone/>
            </a:pPr>
            <a:r>
              <a:rPr lang="es-ES" sz="3200" dirty="0" smtClean="0"/>
              <a:t>Jesús pone su tienda en el vínculo pedagógico (</a:t>
            </a:r>
            <a:r>
              <a:rPr lang="es-ES" sz="3200" dirty="0" err="1" smtClean="0"/>
              <a:t>Jn</a:t>
            </a:r>
            <a:r>
              <a:rPr lang="es-ES" sz="3200" dirty="0" smtClean="0"/>
              <a:t>. 1, 14)</a:t>
            </a:r>
          </a:p>
          <a:p>
            <a:pPr marL="0" indent="0" algn="ctr">
              <a:buNone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92417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dirty="0" smtClean="0"/>
              <a:t>Una mirada sobre el misterio de la encarnación</a:t>
            </a:r>
            <a:endParaRPr lang="es-ES" sz="4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2919" y="2155371"/>
            <a:ext cx="9784080" cy="4206240"/>
          </a:xfrm>
        </p:spPr>
        <p:txBody>
          <a:bodyPr>
            <a:noAutofit/>
          </a:bodyPr>
          <a:lstStyle/>
          <a:p>
            <a:pPr marL="0" indent="0" algn="just" fontAlgn="base">
              <a:buNone/>
            </a:pPr>
            <a:r>
              <a:rPr lang="es-ES" sz="3200" dirty="0" smtClean="0"/>
              <a:t>Verdaderamente </a:t>
            </a:r>
            <a:r>
              <a:rPr lang="es-ES" sz="3200" dirty="0"/>
              <a:t>Dios y verdaderamente hombre (...) En dos NATURALEZAS, sin </a:t>
            </a:r>
            <a:r>
              <a:rPr lang="es-ES" sz="3200" dirty="0" smtClean="0"/>
              <a:t>CONFUSIÓN, </a:t>
            </a:r>
            <a:r>
              <a:rPr lang="es-ES" sz="3200" dirty="0"/>
              <a:t>sin </a:t>
            </a:r>
            <a:r>
              <a:rPr lang="es-ES" sz="3200" dirty="0" smtClean="0"/>
              <a:t>CAMBIO, </a:t>
            </a:r>
            <a:r>
              <a:rPr lang="es-ES" sz="3200" dirty="0"/>
              <a:t>sin </a:t>
            </a:r>
            <a:r>
              <a:rPr lang="es-ES" sz="3200" dirty="0" smtClean="0"/>
              <a:t>DIVISIÓN </a:t>
            </a:r>
            <a:r>
              <a:rPr lang="es-ES" sz="3200" dirty="0"/>
              <a:t>y sin </a:t>
            </a:r>
            <a:r>
              <a:rPr lang="es-ES" sz="3200" dirty="0" smtClean="0"/>
              <a:t>SEPARACIÓN.</a:t>
            </a:r>
          </a:p>
          <a:p>
            <a:pPr marL="0" indent="0" algn="just" fontAlgn="base">
              <a:buNone/>
            </a:pPr>
            <a:r>
              <a:rPr lang="es-ES" sz="3200" dirty="0" smtClean="0"/>
              <a:t>Esta </a:t>
            </a:r>
            <a:r>
              <a:rPr lang="es-ES" sz="3200" dirty="0"/>
              <a:t>colaboración está desafiada por el </a:t>
            </a:r>
            <a:r>
              <a:rPr lang="es-ES" sz="3200" dirty="0" err="1"/>
              <a:t>hiperindividualismo</a:t>
            </a:r>
            <a:r>
              <a:rPr lang="es-ES" sz="3200" dirty="0"/>
              <a:t> capitalista que endiosa la competencia por sobre la colaboración. caminar desde la EMPATÍA, la TERNURA y el APASIONAMIENTO COMUNITARIOS.</a:t>
            </a:r>
          </a:p>
        </p:txBody>
      </p:sp>
    </p:spTree>
    <p:extLst>
      <p:ext uri="{BB962C8B-B14F-4D97-AF65-F5344CB8AC3E}">
        <p14:creationId xmlns:p14="http://schemas.microsoft.com/office/powerpoint/2010/main" val="286218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b="1" dirty="0"/>
              <a:t>¿Cuál es el aporte de la PE? ¿En qué COMPLEMENTA a la ERE y a la Catequesis?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2919" y="2142309"/>
            <a:ext cx="9784080" cy="4206240"/>
          </a:xfrm>
        </p:spPr>
        <p:txBody>
          <a:bodyPr>
            <a:normAutofit/>
          </a:bodyPr>
          <a:lstStyle/>
          <a:p>
            <a:r>
              <a:rPr lang="es-ES" sz="2400" dirty="0"/>
              <a:t>1868 del Catecismo de la Iglesia cuando dice que “si bien el pecado es un acto personal, todos tenemos una responsabilidad en los pecados cometidos por otros cuando </a:t>
            </a:r>
            <a:r>
              <a:rPr lang="es-ES" sz="2400" i="1" dirty="0"/>
              <a:t>cooperamos </a:t>
            </a:r>
            <a:r>
              <a:rPr lang="es-ES" sz="2400" i="1" dirty="0" smtClean="0"/>
              <a:t>con ellos”.</a:t>
            </a:r>
          </a:p>
          <a:p>
            <a:pPr fontAlgn="base"/>
            <a:r>
              <a:rPr lang="es-ES" sz="2400" dirty="0"/>
              <a:t>Reconciliación y penitencia (San Juan Pablo II) en el punto 25 donde coloca al MÉTODO del DIÁLOGO como primer camino para promover la reconciliación. </a:t>
            </a:r>
          </a:p>
          <a:p>
            <a:r>
              <a:rPr lang="es-ES" sz="2400" dirty="0"/>
              <a:t>Del Directorio para la Catequesis 2020 (punto 53) recogemos la idea de la catequesis como “laboratorio” de </a:t>
            </a:r>
            <a:r>
              <a:rPr lang="es-ES" sz="2400" dirty="0" smtClean="0"/>
              <a:t>diálogo (…) </a:t>
            </a:r>
            <a:r>
              <a:rPr lang="es-ES" sz="2400" dirty="0"/>
              <a:t> a partir de este diálogo toma forma y asume sus características, es una iniciativa libre y gratuita, se funda en el amor, no se debe a los méritos de los interlocutores, no obliga, es para todos sin distinción, crece poco a </a:t>
            </a:r>
            <a:r>
              <a:rPr lang="es-ES" sz="2400" dirty="0" smtClean="0"/>
              <a:t>poco”.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6861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800" b="1" dirty="0" smtClean="0"/>
              <a:t>10 problemas de la escuela</a:t>
            </a:r>
            <a:r>
              <a:rPr lang="es-ES" sz="5400" b="1" dirty="0" smtClean="0"/>
              <a:t/>
            </a:r>
            <a:br>
              <a:rPr lang="es-ES" sz="5400" b="1" dirty="0" smtClean="0"/>
            </a:br>
            <a:r>
              <a:rPr lang="es-ES" sz="3200" b="1" dirty="0" smtClean="0"/>
              <a:t>en busca de síntesis (siempre) provisorias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" sz="4800" dirty="0" smtClean="0"/>
          </a:p>
          <a:p>
            <a:pPr marL="0" indent="0">
              <a:buNone/>
            </a:pPr>
            <a:r>
              <a:rPr lang="es-ES" sz="4800" dirty="0" smtClean="0"/>
              <a:t>4 del CONTINENTE</a:t>
            </a:r>
          </a:p>
          <a:p>
            <a:pPr marL="0" indent="0">
              <a:buNone/>
            </a:pPr>
            <a:endParaRPr lang="es-ES" sz="4800" dirty="0" smtClean="0"/>
          </a:p>
          <a:p>
            <a:pPr marL="0" indent="0">
              <a:buNone/>
            </a:pPr>
            <a:r>
              <a:rPr lang="es-ES" sz="4800" dirty="0" smtClean="0"/>
              <a:t>4 del CONTENIDO</a:t>
            </a:r>
          </a:p>
          <a:p>
            <a:pPr marL="0" indent="0">
              <a:buNone/>
            </a:pPr>
            <a:endParaRPr lang="es-ES" sz="4800" dirty="0" smtClean="0"/>
          </a:p>
          <a:p>
            <a:pPr marL="0" indent="0">
              <a:buNone/>
            </a:pPr>
            <a:r>
              <a:rPr lang="es-ES" sz="4800" dirty="0" smtClean="0"/>
              <a:t>2 de los ACTORES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102884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dirty="0" smtClean="0"/>
              <a:t>LOS PROBLEMAS DEL CONTINENTE </a:t>
            </a:r>
            <a:r>
              <a:rPr lang="es-ES" sz="3200" b="1" dirty="0" smtClean="0"/>
              <a:t>(contexto)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endParaRPr lang="es-ES" sz="2400" dirty="0"/>
          </a:p>
          <a:p>
            <a:pPr lvl="1" fontAlgn="base"/>
            <a:r>
              <a:rPr lang="es-ES" sz="3600" i="1" dirty="0"/>
              <a:t>El problema de las </a:t>
            </a:r>
            <a:r>
              <a:rPr lang="es-ES" sz="3600" b="1" i="1" dirty="0"/>
              <a:t>relaciones sociales capitalistas</a:t>
            </a:r>
            <a:r>
              <a:rPr lang="es-ES" sz="3600" i="1" dirty="0"/>
              <a:t> en la educación.</a:t>
            </a:r>
            <a:r>
              <a:rPr lang="es-ES" sz="3600" dirty="0"/>
              <a:t> </a:t>
            </a:r>
            <a:endParaRPr lang="es-ES" sz="3600" dirty="0" smtClean="0"/>
          </a:p>
          <a:p>
            <a:pPr lvl="1" fontAlgn="base"/>
            <a:endParaRPr lang="es-ES" sz="3600" dirty="0" smtClean="0"/>
          </a:p>
          <a:p>
            <a:pPr lvl="1" fontAlgn="base"/>
            <a:r>
              <a:rPr lang="es-ES" sz="3600" i="1" dirty="0" smtClean="0"/>
              <a:t>El </a:t>
            </a:r>
            <a:r>
              <a:rPr lang="es-ES" sz="3600" i="1" dirty="0"/>
              <a:t>problema de la </a:t>
            </a:r>
            <a:r>
              <a:rPr lang="es-ES" sz="3600" b="1" i="1" dirty="0"/>
              <a:t>institución educativa como organización </a:t>
            </a:r>
            <a:r>
              <a:rPr lang="es-ES" sz="3600" i="1" dirty="0"/>
              <a:t>y ordenamiento</a:t>
            </a:r>
            <a:r>
              <a:rPr lang="es-ES" sz="3600" i="1" dirty="0" smtClean="0"/>
              <a:t>.</a:t>
            </a:r>
            <a:endParaRPr lang="es-ES" sz="3600" dirty="0"/>
          </a:p>
          <a:p>
            <a:pPr lvl="1" fontAlgn="base"/>
            <a:endParaRPr lang="es-ES" sz="3600" dirty="0" smtClean="0"/>
          </a:p>
          <a:p>
            <a:pPr lvl="1" fontAlgn="base"/>
            <a:r>
              <a:rPr lang="es-ES" sz="3600" i="1" dirty="0" smtClean="0"/>
              <a:t>El </a:t>
            </a:r>
            <a:r>
              <a:rPr lang="es-ES" sz="3600" i="1" dirty="0"/>
              <a:t>problema de las </a:t>
            </a:r>
            <a:r>
              <a:rPr lang="es-ES" sz="3600" b="1" i="1" dirty="0"/>
              <a:t>condiciones sociales de la educación </a:t>
            </a:r>
            <a:r>
              <a:rPr lang="es-ES" sz="3600" i="1" dirty="0"/>
              <a:t>con la relación crítica y/o reproductiva</a:t>
            </a:r>
            <a:r>
              <a:rPr lang="es-ES" sz="3600" dirty="0" smtClean="0"/>
              <a:t>.</a:t>
            </a:r>
          </a:p>
          <a:p>
            <a:pPr marL="228600" lvl="1" indent="0" fontAlgn="base">
              <a:buNone/>
            </a:pPr>
            <a:endParaRPr lang="es-ES" sz="3600" dirty="0"/>
          </a:p>
          <a:p>
            <a:pPr lvl="1" fontAlgn="base"/>
            <a:r>
              <a:rPr lang="es-ES" sz="3600" i="1" dirty="0"/>
              <a:t>El problema político o </a:t>
            </a:r>
            <a:r>
              <a:rPr lang="es-ES" sz="3600" b="1" i="1" dirty="0"/>
              <a:t>del poder </a:t>
            </a:r>
            <a:r>
              <a:rPr lang="es-ES" sz="3600" i="1" dirty="0"/>
              <a:t>en la educación</a:t>
            </a:r>
            <a:r>
              <a:rPr lang="es-ES" sz="3600" i="1" dirty="0" smtClean="0"/>
              <a:t>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369513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6000" b="1" dirty="0"/>
              <a:t>LOS PROBLEMAS DEL </a:t>
            </a:r>
            <a:r>
              <a:rPr lang="es-ES" sz="6000" b="1" dirty="0" err="1" smtClean="0"/>
              <a:t>CONTenido</a:t>
            </a:r>
            <a:r>
              <a:rPr lang="es-ES" sz="6000" b="1" dirty="0" smtClean="0"/>
              <a:t> </a:t>
            </a:r>
            <a:r>
              <a:rPr lang="es-ES" b="1" dirty="0" smtClean="0"/>
              <a:t>(TEXTO)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s-ES" sz="3200" i="1" dirty="0"/>
              <a:t>El problema de </a:t>
            </a:r>
            <a:r>
              <a:rPr lang="es-ES" sz="3200" b="1" i="1" dirty="0"/>
              <a:t>los saberes </a:t>
            </a:r>
            <a:r>
              <a:rPr lang="es-ES" sz="3200" i="1" dirty="0"/>
              <a:t>como modos de abrirnos al mundo y de interpretarlo</a:t>
            </a:r>
            <a:r>
              <a:rPr lang="es-ES" sz="3200" i="1" dirty="0" smtClean="0"/>
              <a:t>.</a:t>
            </a:r>
            <a:endParaRPr lang="es-ES" sz="3200" dirty="0"/>
          </a:p>
          <a:p>
            <a:pPr marL="0" indent="0" fontAlgn="base">
              <a:buNone/>
            </a:pPr>
            <a:endParaRPr lang="es-ES" sz="3200" dirty="0" smtClean="0"/>
          </a:p>
          <a:p>
            <a:pPr fontAlgn="base"/>
            <a:r>
              <a:rPr lang="es-ES" sz="3200" i="1" dirty="0" smtClean="0"/>
              <a:t>El </a:t>
            </a:r>
            <a:r>
              <a:rPr lang="es-ES" sz="3200" i="1" dirty="0"/>
              <a:t>problema del desarrollo de la </a:t>
            </a:r>
            <a:r>
              <a:rPr lang="es-ES" sz="3200" b="1" i="1" dirty="0"/>
              <a:t>capacidad de decisión</a:t>
            </a:r>
            <a:r>
              <a:rPr lang="es-ES" sz="3200" i="1" dirty="0"/>
              <a:t> (valores como criterios de discernimiento</a:t>
            </a:r>
            <a:r>
              <a:rPr lang="es-ES" sz="3200" i="1" dirty="0" smtClean="0"/>
              <a:t>).</a:t>
            </a:r>
          </a:p>
          <a:p>
            <a:pPr fontAlgn="base"/>
            <a:endParaRPr lang="es-ES" sz="3200" dirty="0"/>
          </a:p>
          <a:p>
            <a:pPr fontAlgn="base"/>
            <a:r>
              <a:rPr lang="es-ES" sz="3200" i="1" dirty="0" smtClean="0"/>
              <a:t>El </a:t>
            </a:r>
            <a:r>
              <a:rPr lang="es-ES" sz="3200" i="1" dirty="0"/>
              <a:t>problema del </a:t>
            </a:r>
            <a:r>
              <a:rPr lang="es-ES" sz="3200" b="1" i="1" dirty="0"/>
              <a:t>método</a:t>
            </a:r>
            <a:r>
              <a:rPr lang="es-ES" sz="3200" i="1" dirty="0"/>
              <a:t> y de la conciencia de </a:t>
            </a:r>
            <a:r>
              <a:rPr lang="es-ES" sz="3200" i="1" dirty="0" smtClean="0"/>
              <a:t>aprender.</a:t>
            </a:r>
          </a:p>
          <a:p>
            <a:pPr marL="0" indent="0" fontAlgn="base">
              <a:buNone/>
            </a:pPr>
            <a:endParaRPr lang="es-ES" sz="3200" dirty="0" smtClean="0"/>
          </a:p>
          <a:p>
            <a:pPr fontAlgn="base"/>
            <a:r>
              <a:rPr lang="es-ES" sz="3200" i="1" dirty="0" smtClean="0"/>
              <a:t>El </a:t>
            </a:r>
            <a:r>
              <a:rPr lang="es-ES" sz="3200" i="1" dirty="0"/>
              <a:t>problema de la </a:t>
            </a:r>
            <a:r>
              <a:rPr lang="es-ES" sz="3200" b="1" i="1" dirty="0" smtClean="0"/>
              <a:t>evaluación</a:t>
            </a:r>
            <a:r>
              <a:rPr lang="es-ES" sz="3200" i="1" dirty="0" smtClean="0"/>
              <a:t>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111204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 bandas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TM03090430[[fn=Con bandas]]</Template>
  <TotalTime>273</TotalTime>
  <Words>512</Words>
  <Application>Microsoft Office PowerPoint</Application>
  <PresentationFormat>Panorámica</PresentationFormat>
  <Paragraphs>64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Corbel</vt:lpstr>
      <vt:lpstr>Wingdings</vt:lpstr>
      <vt:lpstr>Con bandas</vt:lpstr>
      <vt:lpstr>Jornadas de estudio y reflexión sobre ERE, Catequesis y Pastoral Educativa  Pastoral educativa, educación religiosa escolar y catequesis en la escuela: identidad  y complementariedad </vt:lpstr>
      <vt:lpstr>10/90</vt:lpstr>
      <vt:lpstr>Tres momentos</vt:lpstr>
      <vt:lpstr>UNA MIRADA MICRO DEL HECHO EDUCATIVO</vt:lpstr>
      <vt:lpstr>Una mirada sobre el misterio de la encarnación</vt:lpstr>
      <vt:lpstr>¿Cuál es el aporte de la PE? ¿En qué COMPLEMENTA a la ERE y a la Catequesis?</vt:lpstr>
      <vt:lpstr>10 problemas de la escuela en busca de síntesis (siempre) provisorias</vt:lpstr>
      <vt:lpstr>LOS PROBLEMAS DEL CONTINENTE (contexto)</vt:lpstr>
      <vt:lpstr>LOS PROBLEMAS DEL CONTenido (TEXTO)</vt:lpstr>
      <vt:lpstr>Los problemas de los actores (pretexto)</vt:lpstr>
      <vt:lpstr>Para seguir pensando juntos…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13</cp:revision>
  <dcterms:created xsi:type="dcterms:W3CDTF">2024-02-06T14:41:20Z</dcterms:created>
  <dcterms:modified xsi:type="dcterms:W3CDTF">2024-02-09T21:27:30Z</dcterms:modified>
</cp:coreProperties>
</file>